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8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29.xml" ContentType="application/vnd.openxmlformats-officedocument.presentationml.slide+xml"/>
  <Override PartName="/ppt/slides/slide37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68" r:id="rId3"/>
    <p:sldId id="261" r:id="rId4"/>
    <p:sldId id="296" r:id="rId5"/>
    <p:sldId id="257" r:id="rId6"/>
    <p:sldId id="263" r:id="rId7"/>
    <p:sldId id="258" r:id="rId8"/>
    <p:sldId id="264" r:id="rId9"/>
    <p:sldId id="259" r:id="rId10"/>
    <p:sldId id="266" r:id="rId11"/>
    <p:sldId id="260" r:id="rId12"/>
    <p:sldId id="265" r:id="rId13"/>
    <p:sldId id="269" r:id="rId14"/>
    <p:sldId id="270" r:id="rId15"/>
    <p:sldId id="271" r:id="rId16"/>
    <p:sldId id="272" r:id="rId17"/>
    <p:sldId id="297" r:id="rId18"/>
    <p:sldId id="298" r:id="rId19"/>
    <p:sldId id="299" r:id="rId20"/>
    <p:sldId id="30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1" r:id="rId44"/>
    <p:sldId id="302" r:id="rId4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4" autoAdjust="0"/>
    <p:restoredTop sz="94660"/>
  </p:normalViewPr>
  <p:slideViewPr>
    <p:cSldViewPr>
      <p:cViewPr varScale="1">
        <p:scale>
          <a:sx n="42" d="100"/>
          <a:sy n="42" d="100"/>
        </p:scale>
        <p:origin x="-110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C9C3-DB6B-45E7-81EF-21FBF7BD3627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FA840-CCFE-413F-AC5F-9ED2B3D51B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48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A840-CCFE-413F-AC5F-9ED2B3D51B7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0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3039D1-985F-4DA6-B001-959CD136E460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BBA827-0081-458D-A426-AAFE858F57D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rder.bplaced.net/" TargetMode="External"/><Relationship Id="rId2" Type="http://schemas.openxmlformats.org/officeDocument/2006/relationships/hyperlink" Target="http://www.isb.bayern.de/realschule/leistungserhebungen/abschlusspruefungen-realschule/mathemati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3140968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de-DE" dirty="0" smtClean="0"/>
              <a:t>Abschlussprüfung</a:t>
            </a:r>
            <a:br>
              <a:rPr lang="de-DE" dirty="0" smtClean="0"/>
            </a:br>
            <a:r>
              <a:rPr lang="de-DE" dirty="0" smtClean="0"/>
              <a:t>Haupttermin 2013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1489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3168352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𝒑</m:t>
                      </m:r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de-DE" sz="2400" b="1" i="1" dirty="0" smtClean="0">
                  <a:latin typeface="Cambria Math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𝟎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𝟐𝟓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sz="2400" b="1" i="1" smtClean="0">
                          <a:latin typeface="Cambria Math"/>
                        </a:rPr>
                        <m:t>+</m:t>
                      </m:r>
                      <m:r>
                        <a:rPr lang="de-DE" sz="2400" b="1" i="1" smtClean="0">
                          <a:latin typeface="Cambria Math"/>
                        </a:rPr>
                        <m:t>𝒙</m:t>
                      </m:r>
                      <m:r>
                        <a:rPr lang="de-DE" sz="2400" b="1" i="1" smtClean="0">
                          <a:latin typeface="Cambria Math"/>
                        </a:rPr>
                        <m:t>−</m:t>
                      </m:r>
                      <m:r>
                        <a:rPr lang="de-DE" sz="2400" b="1" i="1" smtClean="0">
                          <a:latin typeface="Cambria Math"/>
                        </a:rPr>
                        <m:t>𝟒</m:t>
                      </m:r>
                      <m:r>
                        <a:rPr lang="de-DE" sz="2400" b="1" i="1" smtClean="0">
                          <a:latin typeface="Cambria Math"/>
                        </a:rPr>
                        <m:t>=−</m:t>
                      </m:r>
                      <m:r>
                        <a:rPr lang="de-DE" sz="2400" b="1" i="1" smtClean="0">
                          <a:latin typeface="Cambria Math"/>
                        </a:rPr>
                        <m:t>𝟎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𝟓</m:t>
                      </m:r>
                      <m:r>
                        <a:rPr lang="de-DE" sz="2400" b="1" i="1" smtClean="0">
                          <a:latin typeface="Cambria Math"/>
                        </a:rPr>
                        <m:t>𝒙</m:t>
                      </m:r>
                      <m:r>
                        <a:rPr lang="de-DE" sz="2400" b="1" i="1" smtClean="0">
                          <a:latin typeface="Cambria Math"/>
                        </a:rPr>
                        <m:t>+</m:t>
                      </m:r>
                      <m:r>
                        <a:rPr lang="de-DE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de-DE" sz="2400" b="1" i="1" dirty="0" smtClean="0">
                  <a:latin typeface="Cambria Math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→</m:t>
                      </m:r>
                      <m:r>
                        <a:rPr lang="de-DE" sz="2400" b="1" i="1" smtClean="0">
                          <a:latin typeface="Cambria Math"/>
                        </a:rPr>
                        <m:t>𝑪𝑨𝑳𝑪</m:t>
                      </m:r>
                      <m:r>
                        <a:rPr lang="de-DE" sz="2400" b="1" i="1" smtClean="0">
                          <a:latin typeface="Cambria Math"/>
                        </a:rPr>
                        <m:t>→</m:t>
                      </m:r>
                      <m:r>
                        <a:rPr lang="de-DE" sz="2400" b="1" i="1" smtClean="0">
                          <a:latin typeface="Cambria Math"/>
                        </a:rPr>
                        <m:t>𝑰𝒏𝒕𝒔𝒄𝒕</m:t>
                      </m:r>
                      <m:r>
                        <a:rPr lang="de-DE" sz="2400" b="1" i="1" smtClean="0">
                          <a:latin typeface="Cambria Math"/>
                        </a:rPr>
                        <m:t>→</m:t>
                      </m:r>
                      <m:r>
                        <a:rPr lang="de-DE" sz="2400" b="1" i="1" smtClean="0">
                          <a:latin typeface="Cambria Math"/>
                        </a:rPr>
                        <m:t>𝑷</m:t>
                      </m:r>
                      <m:r>
                        <a:rPr lang="de-DE" sz="2400" b="1" i="1" smtClean="0">
                          <a:latin typeface="Cambria Math"/>
                        </a:rPr>
                        <m:t>(−</m:t>
                      </m:r>
                      <m:r>
                        <a:rPr lang="de-DE" sz="2400" b="1" i="1" smtClean="0">
                          <a:latin typeface="Cambria Math"/>
                        </a:rPr>
                        <m:t>𝟖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𝟑𝟗</m:t>
                      </m:r>
                      <m:r>
                        <a:rPr lang="de-DE" sz="2400" b="1" i="1" smtClean="0">
                          <a:latin typeface="Cambria Math"/>
                        </a:rPr>
                        <m:t>|</m:t>
                      </m:r>
                      <m:r>
                        <a:rPr lang="de-DE" sz="2400" b="1" i="1" smtClean="0">
                          <a:latin typeface="Cambria Math"/>
                        </a:rPr>
                        <m:t>𝟓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𝟏𝟗</m:t>
                      </m:r>
                      <m:r>
                        <a:rPr lang="de-DE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→</m:t>
                      </m:r>
                      <m:r>
                        <a:rPr lang="de-DE" sz="2400" b="1" i="1" smtClean="0">
                          <a:latin typeface="Cambria Math"/>
                        </a:rPr>
                        <m:t>𝑪𝑳𝑨𝑪</m:t>
                      </m:r>
                      <m:r>
                        <a:rPr lang="de-DE" sz="2400" b="1" i="1" smtClean="0">
                          <a:latin typeface="Cambria Math"/>
                        </a:rPr>
                        <m:t>→</m:t>
                      </m:r>
                      <m:r>
                        <a:rPr lang="de-DE" sz="2400" b="1" i="1" smtClean="0">
                          <a:latin typeface="Cambria Math"/>
                        </a:rPr>
                        <m:t>𝑰𝒏𝒕𝒔𝒄𝒕</m:t>
                      </m:r>
                      <m:r>
                        <a:rPr lang="de-DE" sz="2400" b="1" i="1" smtClean="0">
                          <a:latin typeface="Cambria Math"/>
                        </a:rPr>
                        <m:t>→</m:t>
                      </m:r>
                      <m:r>
                        <a:rPr lang="de-DE" sz="2400" b="1" i="1" smtClean="0">
                          <a:latin typeface="Cambria Math"/>
                        </a:rPr>
                        <m:t>𝑸</m:t>
                      </m:r>
                      <m:r>
                        <a:rPr lang="de-DE" sz="2400" b="1" i="1" smtClean="0">
                          <a:latin typeface="Cambria Math"/>
                        </a:rPr>
                        <m:t>(</m:t>
                      </m:r>
                      <m:r>
                        <a:rPr lang="de-DE" sz="2400" b="1" i="1" smtClean="0">
                          <a:latin typeface="Cambria Math"/>
                        </a:rPr>
                        <m:t>𝟐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𝟑𝟗</m:t>
                      </m:r>
                      <m:r>
                        <a:rPr lang="de-DE" sz="2400" b="1" i="1" smtClean="0">
                          <a:latin typeface="Cambria Math"/>
                        </a:rPr>
                        <m:t>|−</m:t>
                      </m:r>
                      <m:r>
                        <a:rPr lang="de-DE" sz="2400" b="1" i="1" smtClean="0">
                          <a:latin typeface="Cambria Math"/>
                        </a:rPr>
                        <m:t>𝟎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𝟏𝟗</m:t>
                      </m:r>
                      <m:r>
                        <a:rPr lang="de-DE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24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31683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9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404664"/>
                <a:ext cx="5040560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A2.3 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(</m:t>
                    </m:r>
                    <m:r>
                      <a:rPr lang="de-DE" sz="2400" b="1" i="1" smtClean="0">
                        <a:latin typeface="Cambria Math"/>
                      </a:rPr>
                      <m:t>𝒙</m:t>
                    </m:r>
                    <m:r>
                      <a:rPr lang="de-DE" sz="2400" b="1" i="1" smtClean="0">
                        <a:latin typeface="Cambria Math"/>
                      </a:rPr>
                      <m:t>|</m:t>
                    </m:r>
                    <m:r>
                      <a:rPr lang="de-DE" sz="2400" b="1" i="1" smtClean="0">
                        <a:latin typeface="Cambria Math"/>
                      </a:rPr>
                      <m:t>𝟎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𝟐𝟓</m:t>
                    </m:r>
                    <m:sSup>
                      <m:sSup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de-DE" sz="2400" b="1" i="1" smtClean="0">
                        <a:latin typeface="Cambria Math"/>
                      </a:rPr>
                      <m:t>+</m:t>
                    </m:r>
                    <m:r>
                      <a:rPr lang="de-DE" sz="2400" b="1" i="1" smtClean="0">
                        <a:latin typeface="Cambria Math"/>
                      </a:rPr>
                      <m:t>𝒙</m:t>
                    </m:r>
                    <m:r>
                      <a:rPr lang="de-DE" sz="2400" b="1" i="1" smtClean="0">
                        <a:latin typeface="Cambria Math"/>
                      </a:rPr>
                      <m:t>−</m:t>
                    </m:r>
                    <m:r>
                      <a:rPr lang="de-DE" sz="2400" b="1" i="1" smtClean="0">
                        <a:latin typeface="Cambria Math"/>
                      </a:rPr>
                      <m:t>𝟒</m:t>
                    </m:r>
                    <m:r>
                      <a:rPr lang="de-DE" sz="2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auf der Parabel p und 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(</m:t>
                    </m:r>
                    <m:r>
                      <a:rPr lang="de-DE" sz="2400" b="1" i="1" smtClean="0">
                        <a:latin typeface="Cambria Math"/>
                      </a:rPr>
                      <m:t>𝒙</m:t>
                    </m:r>
                    <m:r>
                      <a:rPr lang="de-DE" sz="2400" b="1" i="1" smtClean="0">
                        <a:latin typeface="Cambria Math"/>
                      </a:rPr>
                      <m:t>|−</m:t>
                    </m:r>
                    <m:r>
                      <a:rPr lang="de-DE" sz="2400" b="1" i="1" smtClean="0">
                        <a:latin typeface="Cambria Math"/>
                      </a:rPr>
                      <m:t>𝟎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𝟓</m:t>
                    </m:r>
                    <m:r>
                      <a:rPr lang="de-DE" sz="2400" b="1" i="1" smtClean="0">
                        <a:latin typeface="Cambria Math"/>
                      </a:rPr>
                      <m:t>𝒙</m:t>
                    </m:r>
                    <m:r>
                      <a:rPr lang="de-DE" sz="2400" b="1" i="1" smtClean="0">
                        <a:latin typeface="Cambria Math"/>
                      </a:rPr>
                      <m:t>+</m:t>
                    </m:r>
                    <m:r>
                      <a:rPr lang="de-DE" sz="2400" b="1" i="1" smtClean="0">
                        <a:latin typeface="Cambria Math"/>
                      </a:rPr>
                      <m:t>𝟏</m:t>
                    </m:r>
                    <m:r>
                      <a:rPr lang="de-DE" sz="2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auf der Geraden g haben dieselbe Abszisse x und sind für -8,39&lt;x&lt;2,39 zusammen mit den Punkten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die Eckpunkte von Dreiecken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 Die 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liegen auf der Geraden g, wobei die Abszisse x der 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um 3 kleiner ist als die Abszisse x  der 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 Zeichnen Sie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=−</m:t>
                    </m:r>
                    <m:r>
                      <a:rPr lang="de-DE" sz="24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das Dreieck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und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das Dreieck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in das Koordinatensystem zu 2.0 ein.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404664"/>
                <a:ext cx="5040560" cy="6048672"/>
              </a:xfrm>
              <a:blipFill rotWithShape="1">
                <a:blip r:embed="rId3"/>
                <a:stretch>
                  <a:fillRect l="-846" t="-604" r="-19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2P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64" y="908720"/>
            <a:ext cx="36852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"/>
    </mc:Choice>
    <mc:Fallback xmlns="">
      <p:transition spd="slow" advClick="0" advTm="3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7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6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6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23875"/>
            <a:ext cx="63341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0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404664"/>
                <a:ext cx="8165504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A2.4 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Zeigen Sie, dass für die 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in Abhängigkeit von der Abszisse x der 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gilt: </a:t>
                </a:r>
              </a:p>
              <a:p>
                <a:pPr marL="4572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de-DE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de-DE" sz="2400" b="1" i="1" smtClean="0">
                          <a:latin typeface="Cambria Math"/>
                        </a:rPr>
                        <m:t>(</m:t>
                      </m:r>
                      <m:r>
                        <a:rPr lang="de-DE" sz="2400" b="1" i="1" smtClean="0">
                          <a:latin typeface="Cambria Math"/>
                        </a:rPr>
                        <m:t>𝒙</m:t>
                      </m:r>
                      <m:r>
                        <a:rPr lang="de-DE" sz="2400" b="1" i="1" smtClean="0">
                          <a:latin typeface="Cambria Math"/>
                        </a:rPr>
                        <m:t>−</m:t>
                      </m:r>
                      <m:r>
                        <a:rPr lang="de-DE" sz="2400" b="1" i="1" smtClean="0">
                          <a:latin typeface="Cambria Math"/>
                        </a:rPr>
                        <m:t>𝟑</m:t>
                      </m:r>
                      <m:r>
                        <a:rPr lang="de-DE" sz="2400" b="1" i="1" smtClean="0">
                          <a:latin typeface="Cambria Math"/>
                        </a:rPr>
                        <m:t>|−</m:t>
                      </m:r>
                      <m:r>
                        <a:rPr lang="de-DE" sz="2400" b="1" i="1" smtClean="0">
                          <a:latin typeface="Cambria Math"/>
                        </a:rPr>
                        <m:t>𝟎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𝟓</m:t>
                      </m:r>
                      <m:r>
                        <a:rPr lang="de-DE" sz="2400" b="1" i="1" smtClean="0">
                          <a:latin typeface="Cambria Math"/>
                        </a:rPr>
                        <m:t>𝒙</m:t>
                      </m:r>
                      <m:r>
                        <a:rPr lang="de-DE" sz="2400" b="1" i="1" smtClean="0">
                          <a:latin typeface="Cambria Math"/>
                        </a:rPr>
                        <m:t>+</m:t>
                      </m:r>
                      <m:r>
                        <a:rPr lang="de-DE" sz="2400" b="1" i="1" smtClean="0">
                          <a:latin typeface="Cambria Math"/>
                        </a:rPr>
                        <m:t>𝟐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𝟓</m:t>
                      </m:r>
                      <m:r>
                        <a:rPr lang="de-DE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24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404664"/>
                <a:ext cx="8165504" cy="6048672"/>
              </a:xfrm>
              <a:blipFill rotWithShape="1">
                <a:blip r:embed="rId3"/>
                <a:stretch>
                  <a:fillRect l="-522" t="-806" r="-11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1P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7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0"/>
    </mc:Choice>
    <mc:Fallback xmlns="">
      <p:transition spd="slow" advClick="0"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3744416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1" i="1" smtClean="0">
                            <a:latin typeface="Cambria Math"/>
                          </a:rPr>
                          <m:t>𝒙</m:t>
                        </m:r>
                        <m:r>
                          <a:rPr lang="de-DE" sz="2400" b="1" i="1" smtClean="0">
                            <a:latin typeface="Cambria Math"/>
                          </a:rPr>
                          <m:t>−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𝟑</m:t>
                        </m:r>
                      </m:e>
                      <m:e>
                        <m:r>
                          <a:rPr lang="de-DE" sz="2400" b="1" i="1" smtClean="0">
                            <a:latin typeface="Cambria Math"/>
                          </a:rPr>
                          <m:t>−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𝟎</m:t>
                        </m:r>
                        <m:r>
                          <a:rPr lang="de-DE" sz="2400" b="1" i="1" smtClean="0">
                            <a:latin typeface="Cambria Math"/>
                          </a:rPr>
                          <m:t>,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𝟓</m:t>
                        </m:r>
                        <m:r>
                          <a:rPr lang="de-DE" sz="2400" b="1" i="1" smtClean="0">
                            <a:latin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de-DE" sz="2400" b="1" i="1" smtClean="0">
                            <a:latin typeface="Cambria Math"/>
                          </a:rPr>
                          <m:t>+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           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de-DE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de-DE" sz="2400" b="1" i="1" smtClean="0">
                          <a:latin typeface="Cambria Math"/>
                        </a:rPr>
                        <m:t>(</m:t>
                      </m:r>
                      <m:r>
                        <a:rPr lang="de-DE" sz="2400" b="1" i="1" smtClean="0">
                          <a:latin typeface="Cambria Math"/>
                        </a:rPr>
                        <m:t>𝒙</m:t>
                      </m:r>
                      <m:r>
                        <a:rPr lang="de-DE" sz="2400" b="1" i="1" smtClean="0">
                          <a:latin typeface="Cambria Math"/>
                        </a:rPr>
                        <m:t>−</m:t>
                      </m:r>
                      <m:r>
                        <a:rPr lang="de-DE" sz="2400" b="1" i="1" smtClean="0">
                          <a:latin typeface="Cambria Math"/>
                        </a:rPr>
                        <m:t>𝟑</m:t>
                      </m:r>
                      <m:r>
                        <a:rPr lang="de-DE" sz="2400" b="1" i="1" smtClean="0">
                          <a:latin typeface="Cambria Math"/>
                        </a:rPr>
                        <m:t>|−</m:t>
                      </m:r>
                      <m:r>
                        <a:rPr lang="de-DE" sz="2400" b="1" i="1" smtClean="0">
                          <a:latin typeface="Cambria Math"/>
                        </a:rPr>
                        <m:t>𝟎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𝟓</m:t>
                      </m:r>
                      <m:r>
                        <a:rPr lang="de-DE" sz="2400" b="1" i="1" smtClean="0">
                          <a:latin typeface="Cambria Math"/>
                        </a:rPr>
                        <m:t>𝒙</m:t>
                      </m:r>
                      <m:r>
                        <a:rPr lang="de-DE" sz="2400" b="1" i="1" smtClean="0">
                          <a:latin typeface="Cambria Math"/>
                        </a:rPr>
                        <m:t>+</m:t>
                      </m:r>
                      <m:r>
                        <a:rPr lang="de-DE" sz="2400" b="1" i="1" smtClean="0">
                          <a:latin typeface="Cambria Math"/>
                        </a:rPr>
                        <m:t>𝟏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𝟓</m:t>
                      </m:r>
                      <m:r>
                        <a:rPr lang="de-DE" sz="2400" b="1" i="1" smtClean="0">
                          <a:latin typeface="Cambria Math"/>
                        </a:rPr>
                        <m:t>+</m:t>
                      </m:r>
                      <m:r>
                        <a:rPr lang="de-DE" sz="2400" b="1" i="1" smtClean="0">
                          <a:latin typeface="Cambria Math"/>
                        </a:rPr>
                        <m:t>𝟏</m:t>
                      </m:r>
                      <m:r>
                        <a:rPr lang="de-DE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de-DE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de-DE" sz="2400" b="1" i="1" smtClean="0">
                          <a:latin typeface="Cambria Math"/>
                        </a:rPr>
                        <m:t>(</m:t>
                      </m:r>
                      <m:r>
                        <a:rPr lang="de-DE" sz="2400" b="1" i="1" smtClean="0">
                          <a:latin typeface="Cambria Math"/>
                        </a:rPr>
                        <m:t>𝒙</m:t>
                      </m:r>
                      <m:r>
                        <a:rPr lang="de-DE" sz="2400" b="1" i="1" smtClean="0">
                          <a:latin typeface="Cambria Math"/>
                        </a:rPr>
                        <m:t>−</m:t>
                      </m:r>
                      <m:r>
                        <a:rPr lang="de-DE" sz="2400" b="1" i="1" smtClean="0">
                          <a:latin typeface="Cambria Math"/>
                        </a:rPr>
                        <m:t>𝟑</m:t>
                      </m:r>
                      <m:r>
                        <a:rPr lang="de-DE" sz="2400" b="1" i="1" smtClean="0">
                          <a:latin typeface="Cambria Math"/>
                        </a:rPr>
                        <m:t>|−</m:t>
                      </m:r>
                      <m:r>
                        <a:rPr lang="de-DE" sz="2400" b="1" i="1" smtClean="0">
                          <a:latin typeface="Cambria Math"/>
                        </a:rPr>
                        <m:t>𝟎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𝟓</m:t>
                      </m:r>
                      <m:r>
                        <a:rPr lang="de-DE" sz="2400" b="1" i="1" smtClean="0">
                          <a:latin typeface="Cambria Math"/>
                        </a:rPr>
                        <m:t>𝒙</m:t>
                      </m:r>
                      <m:r>
                        <a:rPr lang="de-DE" sz="2400" b="1" i="1" smtClean="0">
                          <a:latin typeface="Cambria Math"/>
                        </a:rPr>
                        <m:t>+</m:t>
                      </m:r>
                      <m:r>
                        <a:rPr lang="de-DE" sz="2400" b="1" i="1" smtClean="0">
                          <a:latin typeface="Cambria Math"/>
                        </a:rPr>
                        <m:t>𝟐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𝟓</m:t>
                      </m:r>
                      <m:r>
                        <a:rPr lang="de-DE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374441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2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45" y="2176678"/>
            <a:ext cx="5069203" cy="464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602015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A2.5 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In allen Dreiecken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haben die Winkel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das gleiche Maß.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Berechnen Sie das Maß der Winkel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602015" cy="6048672"/>
              </a:xfrm>
              <a:blipFill rotWithShape="1">
                <a:blip r:embed="rId4"/>
                <a:stretch>
                  <a:fillRect l="-496" t="-806" r="-11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2P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6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"/>
    </mc:Choice>
    <mc:Fallback xmlns="">
      <p:transition spd="slow" advClick="0" advTm="3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7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6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6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∢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𝑪𝑩𝑨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=∢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𝑪𝑩𝑴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 smtClean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  <a:ea typeface="Cambria Math"/>
                      </a:rPr>
                      <m:t>∢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𝑪𝑩𝑴</m:t>
                    </m:r>
                  </m:oMath>
                </a14:m>
                <a:r>
                  <a:rPr lang="de-DE" b="1" dirty="0" smtClean="0">
                    <a:latin typeface="Calibri" pitchFamily="34" charset="0"/>
                  </a:rPr>
                  <a:t> ist Scheitelwinkel zu Steigungswinkel von g.</a:t>
                </a:r>
              </a:p>
              <a:p>
                <a:pPr marL="45720" indent="0">
                  <a:buNone/>
                </a:pPr>
                <a:r>
                  <a:rPr lang="de-DE" b="1" dirty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𝒕𝒂𝒏</m:t>
                    </m:r>
                    <m:r>
                      <a:rPr lang="de-DE" b="1" i="1" smtClean="0">
                        <a:latin typeface="Cambria Math"/>
                      </a:rPr>
                      <m:t> </m:t>
                    </m:r>
                    <m:r>
                      <a:rPr lang="de-DE" b="1" i="1" smtClean="0">
                        <a:latin typeface="Cambria Math"/>
                      </a:rPr>
                      <m:t>𝜶</m:t>
                    </m:r>
                    <m:r>
                      <a:rPr lang="de-DE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de-DE" b="1" i="1" smtClean="0">
                            <a:latin typeface="Cambria Math"/>
                          </a:rPr>
                          <m:t>𝒈</m:t>
                        </m:r>
                      </m:sub>
                    </m:sSub>
                  </m:oMath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 smtClean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𝒕𝒂𝒏</m:t>
                    </m:r>
                    <m:r>
                      <a:rPr lang="de-DE" b="1" i="1" smtClean="0">
                        <a:latin typeface="Cambria Math"/>
                      </a:rPr>
                      <m:t> </m:t>
                    </m:r>
                    <m:r>
                      <a:rPr lang="de-DE" b="1" i="1" smtClean="0">
                        <a:latin typeface="Cambria Math"/>
                      </a:rPr>
                      <m:t>𝜶</m:t>
                    </m:r>
                    <m:r>
                      <a:rPr lang="de-DE" b="1" i="1" smtClean="0">
                        <a:latin typeface="Cambria Math"/>
                      </a:rPr>
                      <m:t>=−</m:t>
                    </m:r>
                    <m:r>
                      <a:rPr lang="de-DE" b="1" i="1" smtClean="0">
                        <a:latin typeface="Cambria Math"/>
                      </a:rPr>
                      <m:t>𝟎</m:t>
                    </m:r>
                    <m:r>
                      <a:rPr lang="de-DE" b="1" i="1" smtClean="0">
                        <a:latin typeface="Cambria Math"/>
                      </a:rPr>
                      <m:t>,</m:t>
                    </m:r>
                    <m:r>
                      <a:rPr lang="de-DE" b="1" i="1" smtClean="0">
                        <a:latin typeface="Cambria Math"/>
                      </a:rPr>
                      <m:t>𝟓</m:t>
                    </m:r>
                    <m:r>
                      <a:rPr lang="de-DE" b="1" i="1" smtClean="0">
                        <a:latin typeface="Cambria Math"/>
                      </a:rPr>
                      <m:t>→</m:t>
                    </m:r>
                    <m:r>
                      <a:rPr lang="de-DE" b="1" i="1" smtClean="0">
                        <a:latin typeface="Cambria Math"/>
                      </a:rPr>
                      <m:t>𝑺𝒐𝒍𝒗𝒆𝒓</m:t>
                    </m:r>
                    <m:r>
                      <a:rPr lang="de-DE" b="1" i="1" smtClean="0">
                        <a:latin typeface="Cambria Math"/>
                      </a:rPr>
                      <m:t>→</m:t>
                    </m:r>
                    <m:r>
                      <a:rPr lang="de-DE" b="1" i="1" smtClean="0">
                        <a:latin typeface="Cambria Math"/>
                      </a:rPr>
                      <m:t>𝜶</m:t>
                    </m:r>
                    <m:r>
                      <a:rPr lang="de-DE" b="1" i="1" smtClean="0">
                        <a:latin typeface="Cambria Math"/>
                      </a:rPr>
                      <m:t>=−</m:t>
                    </m:r>
                    <m:r>
                      <a:rPr lang="de-DE" b="1" i="1" smtClean="0">
                        <a:latin typeface="Cambria Math"/>
                      </a:rPr>
                      <m:t>𝟐𝟔</m:t>
                    </m:r>
                    <m:r>
                      <a:rPr lang="de-DE" b="1" i="1" smtClean="0">
                        <a:latin typeface="Cambria Math"/>
                      </a:rPr>
                      <m:t>,</m:t>
                    </m:r>
                    <m:r>
                      <a:rPr lang="de-DE" b="1" i="1" smtClean="0">
                        <a:latin typeface="Cambria Math"/>
                      </a:rPr>
                      <m:t>𝟓𝟕</m:t>
                    </m:r>
                    <m:r>
                      <a:rPr lang="de-DE" b="1" i="1" smtClean="0">
                        <a:latin typeface="Cambria Math"/>
                      </a:rPr>
                      <m:t>°=</m:t>
                    </m:r>
                    <m:r>
                      <a:rPr lang="de-DE" b="1" i="1" smtClean="0">
                        <a:latin typeface="Cambria Math"/>
                      </a:rPr>
                      <m:t>𝟐𝟔</m:t>
                    </m:r>
                    <m:r>
                      <a:rPr lang="de-DE" b="1" i="1" smtClean="0">
                        <a:latin typeface="Cambria Math"/>
                      </a:rPr>
                      <m:t>,</m:t>
                    </m:r>
                    <m:r>
                      <a:rPr lang="de-DE" b="1" i="1" smtClean="0">
                        <a:latin typeface="Cambria Math"/>
                      </a:rPr>
                      <m:t>𝟓𝟕</m:t>
                    </m:r>
                    <m:r>
                      <a:rPr lang="de-DE" b="1" i="1" smtClean="0">
                        <a:latin typeface="Cambria Math"/>
                      </a:rPr>
                      <m:t>°</m:t>
                    </m:r>
                  </m:oMath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∢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𝑪𝑩𝑨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𝟏𝟏𝟔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𝟓𝟕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2581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4941168"/>
            <a:ext cx="2096751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602015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A3 Die nebenstehende Skizze verdeutlicht die Funktionsweise einer Bahnschranke. [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𝑴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] stellt die Schranke in geöffnetem Zustand dar, [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𝑴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] zeigt sie in geschlossenem Zustand. Der Bogen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de-DE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de-DE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beschreibt den Weg, den die Schrankenspitze beim Schließen und Öffnen zurücklegt. Der Punkt M ist der Drehpunkt der Schranke und bildet zusammen mit dem Punkt F die Strecke [MF] (Schrankenfuß).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Es gilt: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𝑴</m:t>
                        </m:r>
                        <m:sSub>
                          <m:sSubPr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de-DE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dirty="0" smtClean="0">
                            <a:latin typeface="Cambria Math"/>
                          </a:rPr>
                          <m:t>𝑴</m:t>
                        </m:r>
                        <m:sSub>
                          <m:sSubPr>
                            <m:ctrlPr>
                              <a:rPr lang="de-DE" sz="2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1" dirty="0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de-DE" sz="2400" b="1" i="1" dirty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𝟕</m:t>
                    </m:r>
                    <m:r>
                      <a:rPr lang="de-DE" sz="2400" b="1" i="1" dirty="0" smtClean="0">
                        <a:latin typeface="Cambria Math"/>
                      </a:rPr>
                      <m:t>,</m:t>
                    </m:r>
                    <m:r>
                      <a:rPr lang="de-DE" sz="2400" b="1" i="1" dirty="0" smtClean="0">
                        <a:latin typeface="Cambria Math"/>
                      </a:rPr>
                      <m:t>𝟎𝟎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𝒎</m:t>
                    </m:r>
                    <m:r>
                      <a:rPr lang="de-DE" sz="2400" b="1" i="1" dirty="0" smtClean="0"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1" dirty="0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de-DE" sz="2400" b="1" i="1" dirty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1" dirty="0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de-DE" sz="2400" b="1" i="1" dirty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𝟖</m:t>
                    </m:r>
                    <m:r>
                      <a:rPr lang="de-DE" sz="2400" b="1" i="1" dirty="0" smtClean="0">
                        <a:latin typeface="Cambria Math"/>
                      </a:rPr>
                      <m:t>,</m:t>
                    </m:r>
                    <m:r>
                      <a:rPr lang="de-DE" sz="2400" b="1" i="1" dirty="0" smtClean="0">
                        <a:latin typeface="Cambria Math"/>
                      </a:rPr>
                      <m:t>𝟖𝟓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𝒎</m:t>
                    </m:r>
                    <m:r>
                      <a:rPr lang="de-DE" sz="2400" b="1" i="1" dirty="0" smtClean="0"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dirty="0" smtClean="0">
                            <a:latin typeface="Cambria Math"/>
                          </a:rPr>
                          <m:t>𝑴𝑭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𝟏</m:t>
                    </m:r>
                    <m:r>
                      <a:rPr lang="de-DE" sz="2400" b="1" i="1" dirty="0" smtClean="0">
                        <a:latin typeface="Cambria Math"/>
                      </a:rPr>
                      <m:t>,</m:t>
                    </m:r>
                    <m:r>
                      <a:rPr lang="de-DE" sz="2400" b="1" i="1" dirty="0" smtClean="0">
                        <a:latin typeface="Cambria Math"/>
                      </a:rPr>
                      <m:t>𝟏𝟎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𝒎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Runden Sie im Folgenden auf zwei Stellen nach dem Komma.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A3.1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Berechnen Sie das Maß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𝜶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des Winkels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𝑴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und sodann die Länge b des Bogens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de-DE" sz="2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de-DE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[Teilergebnis: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𝜶</m:t>
                    </m:r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</a:rPr>
                      <m:t>𝟕𝟖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𝟒𝟐</m:t>
                    </m:r>
                    <m:r>
                      <a:rPr lang="de-DE" sz="2400" b="1" i="1" smtClean="0">
                        <a:latin typeface="Cambria Math"/>
                      </a:rPr>
                      <m:t>°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]</a:t>
                </a:r>
                <a:endParaRPr lang="de-DE" sz="24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602015" cy="6048672"/>
              </a:xfrm>
              <a:blipFill rotWithShape="1">
                <a:blip r:embed="rId4"/>
                <a:stretch>
                  <a:fillRect l="-496" t="-806" r="-11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3P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"/>
    </mc:Choice>
    <mc:Fallback xmlns="">
      <p:transition spd="slow" advClick="0" advTm="5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7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6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6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𝑴</m:t>
                              </m:r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𝑴</m:t>
                              </m:r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</a:rPr>
                        <m:t>−</m:t>
                      </m:r>
                      <m:r>
                        <a:rPr lang="de-DE" b="1" i="1" smtClean="0">
                          <a:latin typeface="Cambria Math"/>
                        </a:rPr>
                        <m:t>𝟐</m:t>
                      </m:r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𝑴</m:t>
                          </m:r>
                          <m:sSub>
                            <m:sSub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𝑴</m:t>
                          </m:r>
                          <m:sSub>
                            <m:sSub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r>
                        <a:rPr lang="de-DE" b="1" i="1" smtClean="0">
                          <a:latin typeface="Cambria Math"/>
                        </a:rPr>
                        <m:t>𝒄𝒐𝒔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</a:rPr>
                        <m:t>𝑺𝒐𝒍𝒗𝒆𝒓</m:t>
                      </m:r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</a:rPr>
                        <m:t>𝜶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𝟕𝟖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𝟒𝟐</m:t>
                      </m:r>
                      <m:r>
                        <a:rPr lang="de-DE" b="1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𝒃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𝟐</m:t>
                      </m:r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r>
                        <a:rPr lang="de-DE" b="1" i="1" smtClean="0">
                          <a:latin typeface="Cambria Math"/>
                        </a:rPr>
                        <m:t>𝝅</m:t>
                      </m:r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𝑴</m:t>
                          </m:r>
                          <m:sSub>
                            <m:sSub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/>
                            </a:rPr>
                            <m:t>𝜶</m:t>
                          </m:r>
                        </m:num>
                        <m:den>
                          <m:r>
                            <a:rPr lang="de-DE" b="1" i="1" smtClean="0">
                              <a:latin typeface="Cambria Math"/>
                            </a:rPr>
                            <m:t>𝟑𝟔𝟎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°</m:t>
                          </m:r>
                        </m:den>
                      </m:f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𝟗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𝟓𝟖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7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459757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323527" y="404664"/>
            <a:ext cx="8602015" cy="604867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de-DE" sz="2400" b="1" dirty="0" smtClean="0">
                <a:latin typeface="Calibri" pitchFamily="34" charset="0"/>
              </a:rPr>
              <a:t>A3.2 Herr </a:t>
            </a:r>
            <a:r>
              <a:rPr lang="de-DE" sz="2400" b="1" dirty="0" err="1" smtClean="0">
                <a:latin typeface="Calibri" pitchFamily="34" charset="0"/>
              </a:rPr>
              <a:t>Lute</a:t>
            </a:r>
            <a:r>
              <a:rPr lang="de-DE" sz="2400" b="1" dirty="0" smtClean="0">
                <a:latin typeface="Calibri" pitchFamily="34" charset="0"/>
              </a:rPr>
              <a:t> überquert mit seinem 4,00 m hohen LKW den Bahnübergang. Er fährt einen halben Meter am Schrankenfuß [MF] der geöffneten Schranke vorbei.</a:t>
            </a:r>
          </a:p>
          <a:p>
            <a:pPr marL="45720" indent="0" algn="just">
              <a:buNone/>
            </a:pPr>
            <a:r>
              <a:rPr lang="de-DE" sz="2400" b="1" dirty="0" smtClean="0">
                <a:latin typeface="Calibri" pitchFamily="34" charset="0"/>
              </a:rPr>
              <a:t>Überprüfen Sie rechnerisch, ob dabei die Schranke beschädigt wird und begründen Sie ihre Antwort.</a:t>
            </a:r>
            <a:endParaRPr lang="de-DE" sz="2400" b="1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2P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7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"/>
    </mc:Choice>
    <mc:Fallback xmlns="">
      <p:transition spd="slow" advClick="0" advTm="3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7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6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6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1489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MII / III – HT 2013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24936" cy="561662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de-DE" dirty="0"/>
              <a:t>Drucke dir die Abschlussprüfung aus und lege mindestens 8 leere, karierte Blätter bereit. </a:t>
            </a:r>
          </a:p>
          <a:p>
            <a:pPr marL="45720" indent="0">
              <a:buNone/>
            </a:pPr>
            <a:r>
              <a:rPr lang="de-DE" sz="1300" dirty="0">
                <a:hlinkClick r:id="rId2"/>
              </a:rPr>
              <a:t>http://www.isb.bayern.de/realschule/leistungserhebungen/abschlusspruefungen-realschule/mathematik/</a:t>
            </a:r>
            <a:endParaRPr lang="de-DE" sz="1300" dirty="0"/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r>
              <a:rPr lang="de-DE" dirty="0" smtClean="0"/>
              <a:t>Zusätzlich </a:t>
            </a:r>
            <a:r>
              <a:rPr lang="de-DE" dirty="0" smtClean="0"/>
              <a:t>brauchst du einen Füller/Kugelschreiber, Bleistift, ein Lineal, einen Zirkel, den GTR und die Formelsammlung.</a:t>
            </a:r>
          </a:p>
          <a:p>
            <a:pPr marL="45720" indent="0">
              <a:buNone/>
            </a:pPr>
            <a:r>
              <a:rPr lang="de-DE" dirty="0" smtClean="0"/>
              <a:t>Wenn du weiter klickst, erscheint die erste Aufgabe. Diese läuft zeitgesteuert ab. Anhand der Smileys kannst du erkennen, wie viel Zeit vergangen ist. </a:t>
            </a:r>
            <a:endParaRPr lang="de-DE" dirty="0"/>
          </a:p>
          <a:p>
            <a:pPr marL="45720" indent="0">
              <a:buNone/>
            </a:pPr>
            <a:r>
              <a:rPr lang="de-DE" dirty="0" smtClean="0"/>
              <a:t>Grün → Sehr schnell, sehr viel Zeit übrig</a:t>
            </a:r>
          </a:p>
          <a:p>
            <a:pPr marL="45720" indent="0">
              <a:buNone/>
            </a:pPr>
            <a:r>
              <a:rPr lang="de-DE" dirty="0" smtClean="0"/>
              <a:t>Gelb → Schnell, etwas Zeit übrig</a:t>
            </a:r>
          </a:p>
          <a:p>
            <a:pPr marL="45720" indent="0">
              <a:buNone/>
            </a:pPr>
            <a:r>
              <a:rPr lang="de-DE" dirty="0" smtClean="0"/>
              <a:t>Rot → In Ordnung; du kommst durch, hast aber sehr wenig Zeit zum Fehler korrigieren. </a:t>
            </a:r>
          </a:p>
          <a:p>
            <a:pPr marL="45720" indent="0">
              <a:buNone/>
            </a:pPr>
            <a:r>
              <a:rPr lang="de-DE" dirty="0" smtClean="0"/>
              <a:t>Danach erscheint die Lösung in der kürzesten Form. Hast du bei einer Aufgabe Probleme, schaue dir die Videos auf </a:t>
            </a:r>
            <a:r>
              <a:rPr lang="de-DE" dirty="0" smtClean="0">
                <a:hlinkClick r:id="rId3"/>
              </a:rPr>
              <a:t>http://marder.bplaced.net</a:t>
            </a:r>
            <a:r>
              <a:rPr lang="de-DE" dirty="0" smtClean="0"/>
              <a:t> an.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1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𝟒</m:t>
                      </m:r>
                      <m:r>
                        <a:rPr lang="de-DE" b="1" i="1" smtClean="0">
                          <a:latin typeface="Cambria Math"/>
                        </a:rPr>
                        <m:t>−</m:t>
                      </m:r>
                      <m:r>
                        <a:rPr lang="de-DE" b="1" i="1" smtClean="0">
                          <a:latin typeface="Cambria Math"/>
                        </a:rPr>
                        <m:t>𝟏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𝟏𝟎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𝟐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𝟗𝟎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de-DE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𝒕𝒂𝒏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𝜶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𝟗𝟎</m:t>
                          </m:r>
                        </m:num>
                        <m:den>
                          <m:r>
                            <a:rPr lang="de-DE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</a:rPr>
                        <m:t>𝑺𝒐𝒍𝒗𝒆𝒓</m:t>
                      </m:r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</a:rPr>
                        <m:t>𝟎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𝟓𝟗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 smtClean="0">
                    <a:latin typeface="Calibri" pitchFamily="34" charset="0"/>
                  </a:rPr>
                  <a:t>A: Herr </a:t>
                </a:r>
                <a:r>
                  <a:rPr lang="de-DE" b="1" dirty="0" err="1" smtClean="0">
                    <a:latin typeface="Calibri" pitchFamily="34" charset="0"/>
                  </a:rPr>
                  <a:t>Lute</a:t>
                </a:r>
                <a:r>
                  <a:rPr lang="de-DE" b="1" dirty="0" smtClean="0">
                    <a:latin typeface="Calibri" pitchFamily="34" charset="0"/>
                  </a:rPr>
                  <a:t> braucht mehr als 0,59 m Abstand, um die Schranke nicht zu beschädigen.</a:t>
                </a: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  <a:blipFill rotWithShape="1">
                <a:blip r:embed="rId2"/>
                <a:stretch>
                  <a:fillRect l="-293" r="-2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7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7" y="1403995"/>
            <a:ext cx="1914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7919569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Die nebenstehende Skizze zeigt ein Schrägbild der Pyramide ABCDS, deren Grundfläche die Raute ABCD ist. Die Spitze S der Pyramide ABCDS liegt senkrecht über dem </a:t>
                </a:r>
                <a:r>
                  <a:rPr lang="de-DE" sz="2400" b="1" dirty="0" err="1" smtClean="0">
                    <a:latin typeface="Calibri" pitchFamily="34" charset="0"/>
                  </a:rPr>
                  <a:t>Diagonalenschnittpunkt</a:t>
                </a:r>
                <a:r>
                  <a:rPr lang="de-DE" sz="2400" b="1" dirty="0">
                    <a:latin typeface="Calibri" pitchFamily="34" charset="0"/>
                  </a:rPr>
                  <a:t> </a:t>
                </a:r>
                <a:r>
                  <a:rPr lang="de-DE" sz="2400" b="1" dirty="0" smtClean="0">
                    <a:latin typeface="Calibri" pitchFamily="34" charset="0"/>
                  </a:rPr>
                  <a:t>M der Raute ABCD.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Es gilt: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𝟕</m:t>
                    </m:r>
                    <m:r>
                      <a:rPr lang="de-DE" sz="2400" b="1" i="1" dirty="0" smtClean="0">
                        <a:latin typeface="Cambria Math"/>
                      </a:rPr>
                      <m:t>,</m:t>
                    </m:r>
                    <m:r>
                      <a:rPr lang="de-DE" sz="2400" b="1" i="1" dirty="0" smtClean="0">
                        <a:latin typeface="Cambria Math"/>
                      </a:rPr>
                      <m:t>𝟓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𝒄𝒎</m:t>
                    </m:r>
                    <m:r>
                      <a:rPr lang="de-DE" sz="2400" b="1" i="1" dirty="0" smtClean="0"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dirty="0" smtClean="0">
                            <a:latin typeface="Cambria Math"/>
                          </a:rPr>
                          <m:t>𝑩𝑫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𝟗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𝒄𝒎</m:t>
                    </m:r>
                    <m:r>
                      <a:rPr lang="de-DE" sz="2400" b="1" i="1" dirty="0" smtClean="0"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dirty="0" smtClean="0">
                            <a:latin typeface="Cambria Math"/>
                          </a:rPr>
                          <m:t>𝑴𝑺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𝟔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Runden Sie im Folgenden auf zwei Stellen nach dem Komma.</a:t>
                </a:r>
              </a:p>
              <a:p>
                <a:pPr marL="45720" indent="0" algn="just">
                  <a:buNone/>
                </a:pPr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B1.1 Zeigen Sie rechnerisch, dass für die Strecke [AC] gilt: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𝟏𝟐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𝒄𝒎</m:t>
                    </m:r>
                    <m:r>
                      <a:rPr lang="de-DE" sz="2400" b="1" i="1" dirty="0" smtClean="0">
                        <a:latin typeface="Cambria Math"/>
                      </a:rPr>
                      <m:t>.</m:t>
                    </m:r>
                  </m:oMath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Zeichnen Sie sodann das Schrägbild der Pyramide ABCDS, wobei die Stecke [AC] auf der Schrägbildachse und der Punkt A links vom Punkt C liegen soll.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Für die Zeichnung gilt: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𝒒</m:t>
                    </m:r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de-DE" sz="2400" b="1" i="1" smtClean="0">
                        <a:latin typeface="Cambria Math"/>
                      </a:rPr>
                      <m:t>;</m:t>
                    </m:r>
                    <m:r>
                      <a:rPr lang="de-DE" sz="2400" b="1" i="1" smtClean="0">
                        <a:latin typeface="Cambria Math"/>
                      </a:rPr>
                      <m:t>𝝎</m:t>
                    </m:r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</a:rPr>
                      <m:t>𝟒𝟓</m:t>
                    </m:r>
                    <m:r>
                      <a:rPr lang="de-DE" sz="2400" b="1" i="1" smtClean="0">
                        <a:latin typeface="Cambria Math"/>
                      </a:rPr>
                      <m:t>°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7919569" cy="6048672"/>
              </a:xfrm>
              <a:blipFill rotWithShape="1">
                <a:blip r:embed="rId4"/>
                <a:stretch>
                  <a:fillRect l="-538" t="-806" r="-1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3P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2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"/>
    </mc:Choice>
    <mc:Fallback xmlns="">
      <p:transition spd="slow" advClick="0" advTm="5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7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7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6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6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6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5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5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4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3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531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𝑨𝑴</m:t>
                              </m:r>
                            </m:e>
                          </m:acc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𝑩𝑴</m:t>
                              </m:r>
                            </m:e>
                          </m:acc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</a:rPr>
                        <m:t>𝑺𝒐𝒍𝒗𝒆𝒓</m:t>
                      </m:r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𝟔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𝟐</m:t>
                      </m:r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𝟏𝟐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>
                  <a:latin typeface="Calibri" pitchFamily="34" charset="0"/>
                </a:endParaRPr>
              </a:p>
              <a:p>
                <a:pPr>
                  <a:buFont typeface="Wingdings" pitchFamily="2" charset="2"/>
                  <a:buChar char="§"/>
                </a:pPr>
                <a:endParaRPr lang="de-DE" b="1" dirty="0">
                  <a:latin typeface="Calibri" pitchFamily="34" charset="0"/>
                </a:endParaRPr>
              </a:p>
              <a:p>
                <a:pPr>
                  <a:buFont typeface="Wingdings" pitchFamily="2" charset="2"/>
                  <a:buChar char="§"/>
                </a:pPr>
                <a:endParaRPr lang="de-DE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B1.2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Berechnen Sei das Maß des Winkels SBA sowie den Flächeninhalt A des Dreiecks ABS.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[Teilergebnis: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  <a:ea typeface="Cambria Math"/>
                      </a:rPr>
                      <m:t>∢</m:t>
                    </m:r>
                    <m:r>
                      <a:rPr lang="de-DE" sz="2400" b="1" i="1" smtClean="0">
                        <a:latin typeface="Cambria Math"/>
                        <a:ea typeface="Cambria Math"/>
                      </a:rPr>
                      <m:t>𝑺𝑩𝑨</m:t>
                    </m:r>
                    <m:r>
                      <a:rPr lang="de-DE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  <a:ea typeface="Cambria Math"/>
                      </a:rPr>
                      <m:t>𝟔𝟖</m:t>
                    </m:r>
                    <m:r>
                      <a:rPr lang="de-DE" sz="24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de-DE" sz="2400" b="1" i="1" smtClean="0">
                        <a:latin typeface="Cambria Math"/>
                        <a:ea typeface="Cambria Math"/>
                      </a:rPr>
                      <m:t>𝟗𝟒</m:t>
                    </m:r>
                    <m:r>
                      <a:rPr lang="de-DE" sz="2400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]</a:t>
                </a:r>
                <a:endParaRPr lang="de-DE" sz="24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  <a:blipFill rotWithShape="1">
                <a:blip r:embed="rId3"/>
                <a:stretch>
                  <a:fillRect l="-500" t="-806" r="-1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2P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2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"/>
    </mc:Choice>
    <mc:Fallback xmlns="">
      <p:transition spd="slow" advClick="0" advTm="3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𝑨𝑺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𝑨𝑴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DE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1" i="1">
                                      <a:latin typeface="Cambria Math"/>
                                    </a:rPr>
                                    <m:t>𝑴𝑺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𝟖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𝟒𝟗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𝑩𝑺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𝑩𝑴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DE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𝑴𝑺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𝟕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𝟓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∢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𝑺𝑩𝑨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𝑨𝑺</m:t>
                              </m:r>
                            </m:e>
                          </m:acc>
                        </m:e>
                        <m:sup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𝑨𝑩</m:t>
                              </m:r>
                            </m:e>
                          </m:acc>
                        </m:e>
                        <m:sup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𝑩𝑺</m:t>
                              </m:r>
                            </m:e>
                          </m:acc>
                        </m:e>
                        <m:sup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𝑨𝑩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𝑩𝑺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 ∢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𝑺𝑩𝑨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  <a:ea typeface="Cambria Math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</a:rPr>
                        <m:t>𝑺𝒐𝒍𝒗𝒆𝒓</m:t>
                      </m:r>
                      <m:r>
                        <a:rPr lang="de-DE" b="1" i="1" smtClean="0">
                          <a:latin typeface="Cambria Math"/>
                        </a:rPr>
                        <m:t>→∢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𝑺𝑩𝑨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𝟔𝟖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𝟗𝟒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𝑨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𝟎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𝟓</m:t>
                      </m:r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𝑩𝑺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r>
                        <a:rPr lang="de-DE" b="1" i="1" smtClean="0">
                          <a:latin typeface="Cambria Math"/>
                        </a:rPr>
                        <m:t>𝒔𝒊𝒏</m:t>
                      </m:r>
                      <m:r>
                        <a:rPr lang="de-DE" b="1" i="1" smtClean="0">
                          <a:latin typeface="Cambria Math"/>
                        </a:rPr>
                        <m:t> ∢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𝑺𝑩𝑨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𝒄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b="1" dirty="0">
                  <a:latin typeface="Calibri" pitchFamily="34" charset="0"/>
                </a:endParaRPr>
              </a:p>
              <a:p>
                <a:pPr>
                  <a:buFont typeface="Wingdings" pitchFamily="2" charset="2"/>
                  <a:buChar char="§"/>
                </a:pPr>
                <a:endParaRPr lang="de-DE" b="1" dirty="0">
                  <a:latin typeface="Calibri" pitchFamily="34" charset="0"/>
                </a:endParaRPr>
              </a:p>
              <a:p>
                <a:pPr>
                  <a:buFont typeface="Wingdings" pitchFamily="2" charset="2"/>
                  <a:buChar char="§"/>
                </a:pPr>
                <a:endParaRPr lang="de-DE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5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B1.3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Verlängert man die Höhe [MS] über S hinaus um x cm, so erhält man 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 Verkürzt man gleichzeitig die Diagonale [AC] der Grundfläche von den Punkten A  und C aus um jeweils 0,5x cm, so erhält man 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𝒙</m:t>
                    </m:r>
                    <m:r>
                      <a:rPr lang="de-DE" sz="2400" b="1" i="1" smtClean="0">
                        <a:latin typeface="Cambria Math"/>
                      </a:rPr>
                      <m:t>∈]</m:t>
                    </m:r>
                    <m:r>
                      <a:rPr lang="de-DE" sz="2400" b="1" i="1" smtClean="0">
                        <a:latin typeface="Cambria Math"/>
                      </a:rPr>
                      <m:t>𝟎</m:t>
                    </m:r>
                    <m:r>
                      <a:rPr lang="de-DE" sz="2400" b="1" i="1" smtClean="0">
                        <a:latin typeface="Cambria Math"/>
                      </a:rPr>
                      <m:t>;</m:t>
                    </m:r>
                    <m:r>
                      <a:rPr lang="de-DE" sz="2400" b="1" i="1" smtClean="0">
                        <a:latin typeface="Cambria Math"/>
                      </a:rPr>
                      <m:t>𝟏𝟐</m:t>
                    </m:r>
                    <m:r>
                      <a:rPr lang="de-DE" sz="2400" b="1" i="1" smtClean="0">
                        <a:latin typeface="Cambria Math"/>
                      </a:rPr>
                      <m:t>[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𝒙</m:t>
                    </m:r>
                    <m:r>
                      <a:rPr lang="de-DE" sz="2400" b="1" i="1" smtClean="0">
                        <a:latin typeface="Cambria Math"/>
                      </a:rPr>
                      <m:t>∈</m:t>
                    </m:r>
                    <m:r>
                      <a:rPr lang="de-DE" sz="2400" b="1" i="1" smtClean="0">
                        <a:latin typeface="Cambria Math"/>
                      </a:rPr>
                      <m:t>ℝ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Die 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, B,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und D sind die Eckpunkte der Grundflächen von Pyramiden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𝑩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mit den Spitzen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Zeichnen Sie die Pyramide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𝑩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für x=2 in das Schrägbild zu 1.1 ein.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  <a:blipFill rotWithShape="1">
                <a:blip r:embed="rId3"/>
                <a:stretch>
                  <a:fillRect l="-500" t="-806" r="-1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1P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9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0"/>
    </mc:Choice>
    <mc:Fallback xmlns="">
      <p:transition spd="slow" advClick="0"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323527" y="404664"/>
            <a:ext cx="8318955" cy="583264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de-DE" b="1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DE" b="1" dirty="0" smtClean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548680"/>
            <a:ext cx="6067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B1.4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Zeigen Sie, dass sich das Volumen V der Pyramiden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𝑩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in Abhängigkeit von x wie folgt darstellen lässt: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400" b="1" i="1" smtClean="0">
                            <a:latin typeface="Cambria Math"/>
                          </a:rPr>
                          <m:t>−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  <m:r>
                          <a:rPr lang="de-DE" sz="2400" b="1" i="1" smtClean="0">
                            <a:latin typeface="Cambria Math"/>
                          </a:rPr>
                          <m:t>,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de-DE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de-DE" sz="2400" b="1" i="1" smtClean="0">
                            <a:latin typeface="Cambria Math"/>
                          </a:rPr>
                          <m:t>+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𝟗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𝒙</m:t>
                        </m:r>
                        <m:r>
                          <a:rPr lang="de-DE" sz="2400" b="1" i="1" smtClean="0">
                            <a:latin typeface="Cambria Math"/>
                          </a:rPr>
                          <m:t>+</m:t>
                        </m:r>
                        <m:r>
                          <a:rPr lang="de-DE" sz="2400" b="1" i="1" smtClean="0">
                            <a:latin typeface="Cambria Math"/>
                          </a:rPr>
                          <m:t>𝟏𝟎𝟖</m:t>
                        </m:r>
                      </m:e>
                    </m:d>
                    <m:r>
                      <a:rPr lang="de-DE" sz="2400" b="1" i="1" smtClean="0">
                        <a:latin typeface="Cambria Math"/>
                      </a:rPr>
                      <m:t>𝒄𝒎</m:t>
                    </m:r>
                    <m:r>
                      <a:rPr lang="de-DE" sz="2400" b="1" i="1" smtClean="0">
                        <a:latin typeface="Cambria Math"/>
                      </a:rPr>
                      <m:t>³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Unter den Pyramiden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𝑩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besitzt die Pyramide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𝑩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das maximale Volumen. Berechnen Sie den zugehörigen Wert für x und das Volumen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der Pyramide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𝑩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</a:t>
                </a:r>
                <a:endParaRPr lang="de-DE" sz="24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  <a:blipFill rotWithShape="1">
                <a:blip r:embed="rId3"/>
                <a:stretch>
                  <a:fillRect l="-500" t="-806" r="-1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3P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9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"/>
    </mc:Choice>
    <mc:Fallback xmlns="">
      <p:transition spd="slow" advClick="0" advTm="5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𝑽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de-DE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acc>
                          <m:r>
                            <a:rPr lang="de-DE" b="1" i="1" smtClean="0">
                              <a:latin typeface="Cambria Math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𝑩𝑫</m:t>
                              </m:r>
                            </m:e>
                          </m:acc>
                        </m:e>
                      </m:d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𝑴</m:t>
                          </m:r>
                          <m:sSub>
                            <m:sSub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 smtClean="0">
                    <a:latin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de-DE" b="1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de-DE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/>
                          </a:rPr>
                          <m:t>𝟎</m:t>
                        </m:r>
                        <m:r>
                          <a:rPr lang="de-DE" b="1" i="1" smtClean="0">
                            <a:latin typeface="Cambria Math"/>
                          </a:rPr>
                          <m:t>,</m:t>
                        </m:r>
                        <m:r>
                          <a:rPr lang="de-DE" b="1" i="1" smtClean="0">
                            <a:latin typeface="Cambria Math"/>
                          </a:rPr>
                          <m:t>𝟓</m:t>
                        </m:r>
                        <m:r>
                          <a:rPr lang="de-DE" b="1" i="1" smtClean="0">
                            <a:latin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de-DE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1" i="1" smtClean="0">
                                <a:latin typeface="Cambria Math"/>
                              </a:rPr>
                              <m:t>𝟏𝟐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de-DE" b="1" i="1" smtClean="0">
                            <a:latin typeface="Cambria Math"/>
                          </a:rPr>
                          <m:t>⋅</m:t>
                        </m:r>
                        <m:r>
                          <a:rPr lang="de-DE" b="1" i="1" smtClean="0">
                            <a:latin typeface="Cambria Math"/>
                          </a:rPr>
                          <m:t>𝟗</m:t>
                        </m:r>
                      </m:e>
                    </m:d>
                    <m:r>
                      <a:rPr lang="de-DE" b="1" i="1" smtClean="0">
                        <a:latin typeface="Cambria Math"/>
                      </a:rPr>
                      <m:t>⋅(</m:t>
                    </m:r>
                    <m:r>
                      <a:rPr lang="de-DE" b="1" i="1" smtClean="0">
                        <a:latin typeface="Cambria Math"/>
                      </a:rPr>
                      <m:t>𝟔</m:t>
                    </m:r>
                    <m:r>
                      <a:rPr lang="de-DE" b="1" i="1" smtClean="0">
                        <a:latin typeface="Cambria Math"/>
                      </a:rPr>
                      <m:t>+</m:t>
                    </m:r>
                    <m:r>
                      <a:rPr lang="de-DE" b="1" i="1" smtClean="0">
                        <a:latin typeface="Cambria Math"/>
                      </a:rPr>
                      <m:t>𝒙</m:t>
                    </m:r>
                    <m:r>
                      <a:rPr lang="de-DE" b="1" i="1" smtClean="0">
                        <a:latin typeface="Cambria Math"/>
                      </a:rPr>
                      <m:t>)</m:t>
                    </m:r>
                  </m:oMath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>
                    <a:latin typeface="Calibri" pitchFamily="34" charset="0"/>
                  </a:rPr>
                  <a:t> </a:t>
                </a:r>
                <a:r>
                  <a:rPr lang="de-DE" b="1" dirty="0" smtClean="0">
                    <a:latin typeface="Calibri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de-DE" b="1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de-DE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/>
                          </a:rPr>
                          <m:t>𝟏𝟖</m:t>
                        </m:r>
                        <m:r>
                          <a:rPr lang="de-DE" b="1" i="1" smtClean="0">
                            <a:latin typeface="Cambria Math"/>
                          </a:rPr>
                          <m:t>−</m:t>
                        </m:r>
                        <m:r>
                          <a:rPr lang="de-DE" b="1" i="1" smtClean="0">
                            <a:latin typeface="Cambria Math"/>
                          </a:rPr>
                          <m:t>𝟒</m:t>
                        </m:r>
                        <m:r>
                          <a:rPr lang="de-DE" b="1" i="1" smtClean="0">
                            <a:latin typeface="Cambria Math"/>
                          </a:rPr>
                          <m:t>,</m:t>
                        </m:r>
                        <m:r>
                          <a:rPr lang="de-DE" b="1" i="1" smtClean="0">
                            <a:latin typeface="Cambria Math"/>
                          </a:rPr>
                          <m:t>𝟓</m:t>
                        </m:r>
                        <m:r>
                          <a:rPr lang="de-DE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de-DE" b="1" i="1" smtClean="0">
                        <a:latin typeface="Cambria Math"/>
                      </a:rPr>
                      <m:t>⋅(</m:t>
                    </m:r>
                    <m:r>
                      <a:rPr lang="de-DE" b="1" i="1" smtClean="0">
                        <a:latin typeface="Cambria Math"/>
                      </a:rPr>
                      <m:t>𝟔</m:t>
                    </m:r>
                    <m:r>
                      <a:rPr lang="de-DE" b="1" i="1" smtClean="0">
                        <a:latin typeface="Cambria Math"/>
                      </a:rPr>
                      <m:t>+</m:t>
                    </m:r>
                    <m:r>
                      <a:rPr lang="de-DE" b="1" i="1" smtClean="0">
                        <a:latin typeface="Cambria Math"/>
                      </a:rPr>
                      <m:t>𝒙</m:t>
                    </m:r>
                    <m:r>
                      <a:rPr lang="de-DE" b="1" i="1" smtClean="0">
                        <a:latin typeface="Cambria Math"/>
                      </a:rPr>
                      <m:t>)</m:t>
                    </m:r>
                  </m:oMath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>
                    <a:latin typeface="Calibri" pitchFamily="34" charset="0"/>
                  </a:rPr>
                  <a:t> </a:t>
                </a:r>
                <a:r>
                  <a:rPr lang="de-DE" b="1" dirty="0" smtClean="0">
                    <a:latin typeface="Calibri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/>
                          </a:rPr>
                          <m:t>−</m:t>
                        </m:r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  <m:r>
                          <a:rPr lang="de-DE" b="1" i="1" smtClean="0">
                            <a:latin typeface="Cambria Math"/>
                          </a:rPr>
                          <m:t>,</m:t>
                        </m:r>
                        <m:r>
                          <a:rPr lang="de-DE" b="1" i="1" smtClean="0"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de-DE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de-DE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de-DE" b="1" i="1" smtClean="0">
                            <a:latin typeface="Cambria Math"/>
                          </a:rPr>
                          <m:t>+</m:t>
                        </m:r>
                        <m:r>
                          <a:rPr lang="de-DE" b="1" i="1" smtClean="0">
                            <a:latin typeface="Cambria Math"/>
                          </a:rPr>
                          <m:t>𝟗</m:t>
                        </m:r>
                        <m:r>
                          <a:rPr lang="de-DE" b="1" i="1" smtClean="0">
                            <a:latin typeface="Cambria Math"/>
                          </a:rPr>
                          <m:t>𝒙</m:t>
                        </m:r>
                        <m:r>
                          <a:rPr lang="de-DE" b="1" i="1" smtClean="0">
                            <a:latin typeface="Cambria Math"/>
                          </a:rPr>
                          <m:t>+</m:t>
                        </m:r>
                        <m:r>
                          <a:rPr lang="de-DE" b="1" i="1" smtClean="0">
                            <a:latin typeface="Cambria Math"/>
                          </a:rPr>
                          <m:t>𝟏𝟎𝟖</m:t>
                        </m:r>
                      </m:e>
                    </m:d>
                    <m:r>
                      <a:rPr lang="de-DE" b="1" i="1" smtClean="0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de-DE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de-DE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de-DE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 smtClean="0">
                    <a:latin typeface="Calibri" pitchFamily="34" charset="0"/>
                  </a:rPr>
                  <a:t>	</a:t>
                </a:r>
              </a:p>
              <a:p>
                <a:pPr marL="45720" indent="0">
                  <a:buNone/>
                </a:pPr>
                <a:r>
                  <a:rPr lang="de-DE" b="1" dirty="0" smtClean="0">
                    <a:latin typeface="Calibri" pitchFamily="34" charset="0"/>
                  </a:rPr>
                  <a:t>-&gt; CALC -&gt; Maximum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0" smtClean="0">
                            <a:latin typeface="Cambria Math"/>
                          </a:rPr>
                          <m:t>𝐕</m:t>
                        </m:r>
                      </m:e>
                      <m:sub>
                        <m:r>
                          <a:rPr lang="de-DE" b="1" i="1" smtClean="0">
                            <a:latin typeface="Cambria Math"/>
                          </a:rPr>
                          <m:t>𝒎𝒂𝒙</m:t>
                        </m:r>
                      </m:sub>
                    </m:sSub>
                    <m:r>
                      <a:rPr lang="de-DE" b="1" i="1" smtClean="0">
                        <a:latin typeface="Cambria Math"/>
                      </a:rPr>
                      <m:t>=</m:t>
                    </m:r>
                    <m:r>
                      <a:rPr lang="de-DE" b="1" i="1" smtClean="0">
                        <a:latin typeface="Cambria Math"/>
                      </a:rPr>
                      <m:t>𝟏𝟐𝟏</m:t>
                    </m:r>
                    <m:r>
                      <a:rPr lang="de-DE" b="1" i="1" smtClean="0">
                        <a:latin typeface="Cambria Math"/>
                      </a:rPr>
                      <m:t>,</m:t>
                    </m:r>
                    <m:r>
                      <a:rPr lang="de-DE" b="1" i="1" smtClean="0">
                        <a:latin typeface="Cambria Math"/>
                      </a:rPr>
                      <m:t>𝟓</m:t>
                    </m:r>
                    <m:r>
                      <a:rPr lang="de-DE" b="1" i="1" smtClean="0">
                        <a:latin typeface="Cambria Math"/>
                      </a:rPr>
                      <m:t> </m:t>
                    </m:r>
                    <m:r>
                      <a:rPr lang="de-DE" b="1" i="1" smtClean="0"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de-DE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de-DE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de-DE" b="1" i="1" smtClean="0">
                        <a:latin typeface="Cambria Math"/>
                      </a:rPr>
                      <m:t> </m:t>
                    </m:r>
                    <m:r>
                      <a:rPr lang="de-DE" b="1" i="1" smtClean="0">
                        <a:latin typeface="Cambria Math"/>
                      </a:rPr>
                      <m:t>𝒇</m:t>
                    </m:r>
                    <m:r>
                      <a:rPr lang="de-DE" b="1" i="1" smtClean="0">
                        <a:latin typeface="Cambria Math"/>
                      </a:rPr>
                      <m:t>ü</m:t>
                    </m:r>
                    <m:r>
                      <a:rPr lang="de-DE" b="1" i="1" smtClean="0">
                        <a:latin typeface="Cambria Math"/>
                      </a:rPr>
                      <m:t>𝒓</m:t>
                    </m:r>
                    <m:r>
                      <a:rPr lang="de-DE" b="1" i="1" smtClean="0">
                        <a:latin typeface="Cambria Math"/>
                      </a:rPr>
                      <m:t> </m:t>
                    </m:r>
                    <m:r>
                      <a:rPr lang="de-DE" b="1" i="1" smtClean="0">
                        <a:latin typeface="Cambria Math"/>
                      </a:rPr>
                      <m:t>𝒙</m:t>
                    </m:r>
                    <m:r>
                      <a:rPr lang="de-DE" b="1" i="1" smtClean="0">
                        <a:latin typeface="Cambria Math"/>
                      </a:rPr>
                      <m:t>=</m:t>
                    </m:r>
                    <m:r>
                      <a:rPr lang="de-DE" b="1" i="1" smtClean="0">
                        <a:latin typeface="Cambria Math"/>
                      </a:rPr>
                      <m:t>𝟑</m:t>
                    </m:r>
                  </m:oMath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  <a:blipFill rotWithShape="1">
                <a:blip r:embed="rId2"/>
                <a:stretch>
                  <a:fillRect l="-2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37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B1.5 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Das Volumen der Pyramide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𝑩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beträgt 70% des Volumens der Pyramide ABCDS. Ermitteln Sie durch Rechnung den zugehörigen Wert von x.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  <a:blipFill rotWithShape="1">
                <a:blip r:embed="rId3"/>
                <a:stretch>
                  <a:fillRect l="-500" t="-806" r="-1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3P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7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"/>
    </mc:Choice>
    <mc:Fallback xmlns="">
      <p:transition spd="slow" advClick="0" advTm="5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49" y="2432780"/>
            <a:ext cx="1555063" cy="342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457775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Die nebenstehende Skizze zeigt den Axialschnitt einer massiven Edelstahlniete mit der Symmetrieachse MS.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Es gilt: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dirty="0" smtClean="0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𝟖</m:t>
                    </m:r>
                    <m:r>
                      <a:rPr lang="de-DE" sz="2400" b="1" i="1" dirty="0" smtClean="0">
                        <a:latin typeface="Cambria Math"/>
                      </a:rPr>
                      <m:t>,</m:t>
                    </m:r>
                    <m:r>
                      <a:rPr lang="de-DE" sz="2400" b="1" i="1" dirty="0" smtClean="0">
                        <a:latin typeface="Cambria Math"/>
                      </a:rPr>
                      <m:t>𝟎𝟎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𝒎𝒎</m:t>
                    </m:r>
                    <m:r>
                      <a:rPr lang="de-DE" sz="2400" b="1" i="1" dirty="0" smtClean="0"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dirty="0" smtClean="0">
                            <a:latin typeface="Cambria Math"/>
                          </a:rPr>
                          <m:t>𝑴𝑺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𝟐𝟖</m:t>
                    </m:r>
                    <m:r>
                      <a:rPr lang="de-DE" sz="2400" b="1" i="1" dirty="0" smtClean="0">
                        <a:latin typeface="Cambria Math"/>
                      </a:rPr>
                      <m:t>,</m:t>
                    </m:r>
                    <m:r>
                      <a:rPr lang="de-DE" sz="2400" b="1" i="1" dirty="0" smtClean="0">
                        <a:latin typeface="Cambria Math"/>
                      </a:rPr>
                      <m:t>𝟎𝟎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𝒎𝒎</m:t>
                    </m:r>
                    <m:r>
                      <a:rPr lang="de-DE" sz="2400" b="1" i="1" dirty="0" smtClean="0">
                        <a:latin typeface="Cambria Math"/>
                      </a:rPr>
                      <m:t>;</m:t>
                    </m:r>
                  </m:oMath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𝑮𝑵</m:t>
                          </m:r>
                        </m:e>
                      </m:acc>
                      <m:r>
                        <a:rPr lang="de-DE" sz="2400" b="1" i="1" dirty="0" smtClean="0">
                          <a:latin typeface="Cambria Math"/>
                        </a:rPr>
                        <m:t>=</m:t>
                      </m:r>
                      <m:r>
                        <a:rPr lang="de-DE" sz="2400" b="1" i="1" dirty="0" smtClean="0">
                          <a:latin typeface="Cambria Math"/>
                        </a:rPr>
                        <m:t>𝟓</m:t>
                      </m:r>
                      <m:r>
                        <a:rPr lang="de-DE" sz="2400" b="1" i="1" dirty="0" smtClean="0">
                          <a:latin typeface="Cambria Math"/>
                        </a:rPr>
                        <m:t>,</m:t>
                      </m:r>
                      <m:r>
                        <a:rPr lang="de-DE" sz="2400" b="1" i="1" dirty="0" smtClean="0">
                          <a:latin typeface="Cambria Math"/>
                        </a:rPr>
                        <m:t>𝟑𝟑</m:t>
                      </m:r>
                      <m:r>
                        <a:rPr lang="de-DE" sz="2400" b="1" i="1" dirty="0" smtClean="0">
                          <a:latin typeface="Cambria Math"/>
                        </a:rPr>
                        <m:t> </m:t>
                      </m:r>
                      <m:r>
                        <a:rPr lang="de-DE" sz="2400" b="1" i="1" dirty="0" smtClean="0">
                          <a:latin typeface="Cambria Math"/>
                        </a:rPr>
                        <m:t>𝒎𝒎</m:t>
                      </m:r>
                      <m:r>
                        <a:rPr lang="de-DE" sz="2400" b="1" i="1" dirty="0" smtClean="0">
                          <a:latin typeface="Cambria Math"/>
                        </a:rPr>
                        <m:t>;</m:t>
                      </m:r>
                      <m:acc>
                        <m:accPr>
                          <m:chr m:val="̅"/>
                          <m:ctrlPr>
                            <a:rPr lang="de-DE" sz="2400" b="1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400" b="1" i="1" dirty="0" smtClean="0">
                              <a:latin typeface="Cambria Math"/>
                            </a:rPr>
                            <m:t>𝑬𝑭</m:t>
                          </m:r>
                        </m:e>
                      </m:acc>
                      <m:r>
                        <a:rPr lang="de-DE" sz="2400" b="1" i="1" dirty="0" smtClean="0">
                          <a:latin typeface="Cambria Math"/>
                        </a:rPr>
                        <m:t>=</m:t>
                      </m:r>
                      <m:r>
                        <a:rPr lang="de-DE" sz="2400" b="1" i="1" dirty="0" smtClean="0">
                          <a:latin typeface="Cambria Math"/>
                        </a:rPr>
                        <m:t>𝟏𝟒</m:t>
                      </m:r>
                      <m:r>
                        <a:rPr lang="de-DE" sz="2400" b="1" i="1" dirty="0" smtClean="0">
                          <a:latin typeface="Cambria Math"/>
                        </a:rPr>
                        <m:t>,</m:t>
                      </m:r>
                      <m:r>
                        <a:rPr lang="de-DE" sz="2400" b="1" i="1" dirty="0" smtClean="0">
                          <a:latin typeface="Cambria Math"/>
                        </a:rPr>
                        <m:t>𝟎𝟎</m:t>
                      </m:r>
                      <m:r>
                        <a:rPr lang="de-DE" sz="2400" b="1" i="1" dirty="0" smtClean="0">
                          <a:latin typeface="Cambria Math"/>
                        </a:rPr>
                        <m:t> </m:t>
                      </m:r>
                      <m:r>
                        <a:rPr lang="de-DE" sz="2400" b="1" i="1" dirty="0" smtClean="0">
                          <a:latin typeface="Cambria Math"/>
                        </a:rPr>
                        <m:t>𝒎𝒎</m:t>
                      </m:r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Runden Sie im Folgenden auf zwei Stellen nach dem Komma.</a:t>
                </a:r>
              </a:p>
              <a:p>
                <a:pPr marL="45720" indent="0" algn="just">
                  <a:buNone/>
                </a:pPr>
                <a:endParaRPr lang="de-DE" sz="2400" b="1" dirty="0">
                  <a:latin typeface="Calibri" pitchFamily="34" charset="0"/>
                </a:endParaRP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A1.1 Berechnen Sie das Volumen V der Edelstahlniete.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[</a:t>
                </a:r>
                <a:r>
                  <a:rPr lang="de-DE" sz="2400" b="1" dirty="0" err="1" smtClean="0">
                    <a:latin typeface="Calibri" pitchFamily="34" charset="0"/>
                  </a:rPr>
                  <a:t>Ergebniss</a:t>
                </a:r>
                <a:r>
                  <a:rPr lang="de-DE" sz="2400" b="1" dirty="0" smtClean="0">
                    <a:latin typeface="Calibri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𝑮𝑴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𝟗</m:t>
                    </m:r>
                    <m:r>
                      <a:rPr lang="de-DE" sz="2400" b="1" i="1" dirty="0" smtClean="0">
                        <a:latin typeface="Cambria Math"/>
                      </a:rPr>
                      <m:t>,</m:t>
                    </m:r>
                    <m:r>
                      <a:rPr lang="de-DE" sz="2400" b="1" i="1" dirty="0" smtClean="0">
                        <a:latin typeface="Cambria Math"/>
                      </a:rPr>
                      <m:t>𝟑𝟑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𝒎𝒎</m:t>
                    </m:r>
                    <m:r>
                      <a:rPr lang="de-DE" sz="2400" b="1" i="1" dirty="0" smtClean="0">
                        <a:latin typeface="Cambria Math"/>
                      </a:rPr>
                      <m:t>;</m:t>
                    </m:r>
                    <m:r>
                      <a:rPr lang="de-DE" sz="2400" b="1" i="1" dirty="0" smtClean="0">
                        <a:latin typeface="Cambria Math"/>
                      </a:rPr>
                      <m:t>𝑽</m:t>
                    </m:r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𝟏𝟓𝟗𝟓</m:t>
                    </m:r>
                    <m:r>
                      <a:rPr lang="de-DE" sz="2400" b="1" i="1" dirty="0" smtClean="0">
                        <a:latin typeface="Cambria Math"/>
                      </a:rPr>
                      <m:t>,</m:t>
                    </m:r>
                    <m:r>
                      <a:rPr lang="de-DE" sz="2400" b="1" i="1" dirty="0" smtClean="0">
                        <a:latin typeface="Cambria Math"/>
                      </a:rPr>
                      <m:t>𝟖𝟏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𝒎𝒎</m:t>
                    </m:r>
                    <m:r>
                      <a:rPr lang="de-DE" sz="2400" b="1" i="1" dirty="0" smtClean="0">
                        <a:latin typeface="Cambria Math"/>
                      </a:rPr>
                      <m:t>³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]</a:t>
                </a:r>
              </a:p>
              <a:p>
                <a:pPr marL="45720" indent="0" algn="just">
                  <a:buNone/>
                </a:pPr>
                <a:endParaRPr lang="de-DE" sz="2400" b="1" dirty="0">
                  <a:latin typeface="Calibri" pitchFamily="34" charset="0"/>
                </a:endParaRPr>
              </a:p>
              <a:p>
                <a:pPr marL="45720" indent="0" algn="just">
                  <a:buNone/>
                </a:pPr>
                <a:endParaRPr lang="de-DE" sz="24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457775"/>
              </a:xfrm>
              <a:blipFill rotWithShape="1">
                <a:blip r:embed="rId4"/>
                <a:stretch>
                  <a:fillRect l="-513" t="-893" r="-11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4P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8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20000"/>
    </mc:Choice>
    <mc:Fallback xmlns="">
      <p:transition spd="slow" advClick="0" advTm="7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𝑨𝑩𝑪𝑫𝑺</m:t>
                          </m:r>
                        </m:sub>
                      </m:sSub>
                      <m:r>
                        <a:rPr lang="de-DE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de-DE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de-DE" b="1" i="1" smtClean="0">
                              <a:latin typeface="Cambria Math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𝑩𝑫</m:t>
                              </m:r>
                            </m:e>
                          </m:acc>
                        </m:e>
                      </m:d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𝑴𝑺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𝟏𝟎𝟖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𝒄𝒎</m:t>
                      </m:r>
                      <m:r>
                        <a:rPr lang="de-DE" b="1" i="1" smtClean="0">
                          <a:latin typeface="Cambria Math"/>
                        </a:rPr>
                        <m:t>³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−</m:t>
                      </m:r>
                      <m:r>
                        <a:rPr lang="de-DE" b="1" i="1" smtClean="0">
                          <a:latin typeface="Cambria Math"/>
                        </a:rPr>
                        <m:t>𝟏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</a:rPr>
                        <m:t>+</m:t>
                      </m:r>
                      <m:r>
                        <a:rPr lang="de-DE" b="1" i="1" smtClean="0">
                          <a:latin typeface="Cambria Math"/>
                        </a:rPr>
                        <m:t>𝟗</m:t>
                      </m:r>
                      <m:r>
                        <a:rPr lang="de-DE" b="1" i="1" smtClean="0">
                          <a:latin typeface="Cambria Math"/>
                        </a:rPr>
                        <m:t>𝒙</m:t>
                      </m:r>
                      <m:r>
                        <a:rPr lang="de-DE" b="1" i="1" smtClean="0">
                          <a:latin typeface="Cambria Math"/>
                        </a:rPr>
                        <m:t>+</m:t>
                      </m:r>
                      <m:r>
                        <a:rPr lang="de-DE" b="1" i="1" smtClean="0">
                          <a:latin typeface="Cambria Math"/>
                        </a:rPr>
                        <m:t>𝟏𝟎𝟖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𝟎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𝟕</m:t>
                      </m:r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r>
                        <a:rPr lang="de-DE" b="1" i="1" smtClean="0">
                          <a:latin typeface="Cambria Math"/>
                        </a:rPr>
                        <m:t>𝟏𝟎𝟖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/>
                            </a:rPr>
                            <m:t>→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𝑪𝑨𝑳𝑪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→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𝑰𝒏𝒕𝒔𝒄𝒕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de-DE" b="1" i="1" smtClean="0">
                              <a:latin typeface="Cambria Math"/>
                            </a:rPr>
                            <m:t>=−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𝟓𝟑</m:t>
                          </m:r>
                        </m:e>
                      </m:d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</a:rPr>
                        <m:t>𝑪𝑨𝑳𝑪</m:t>
                      </m:r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</a:rPr>
                        <m:t>𝑰𝒏𝒕𝒔𝒄𝒕</m:t>
                      </m:r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𝟖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𝟓𝟑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832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2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B1.6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Der Winkel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der Pyramide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𝑩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hat das Maß 60°. Berechnen Sie den zugehörigen Wert für x.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  <a:blipFill rotWithShape="1">
                <a:blip r:embed="rId3"/>
                <a:stretch>
                  <a:fillRect l="-500" t="-806" r="-1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3P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"/>
    </mc:Choice>
    <mc:Fallback xmlns="">
      <p:transition spd="slow" advClick="0" advTm="5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424937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𝒕𝒂𝒏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𝟔𝟎</m:t>
                      </m:r>
                      <m:r>
                        <a:rPr lang="de-DE" b="1" i="1" smtClean="0">
                          <a:latin typeface="Cambria Math"/>
                        </a:rPr>
                        <m:t>°=</m:t>
                      </m:r>
                      <m:f>
                        <m:f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𝑴𝑺</m:t>
                              </m:r>
                            </m:e>
                          </m:acc>
                          <m:r>
                            <a:rPr lang="de-DE" b="1" i="1" smtClean="0">
                              <a:latin typeface="Cambria Math"/>
                            </a:rPr>
                            <m:t>+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𝑨𝑴</m:t>
                              </m:r>
                            </m:e>
                          </m:acc>
                          <m:r>
                            <a:rPr lang="de-DE" b="1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de-DE" b="1" i="1" dirty="0" smtClean="0">
                  <a:latin typeface="Cambria Math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</a:rPr>
                        <m:t>𝑺𝒐𝒍𝒗𝒆𝒓</m:t>
                      </m:r>
                      <m:r>
                        <a:rPr lang="de-DE" b="1" i="1" smtClean="0">
                          <a:latin typeface="Cambria Math"/>
                        </a:rPr>
                        <m:t>−</m:t>
                      </m:r>
                      <m:r>
                        <a:rPr lang="de-DE" b="1" i="1" smtClean="0">
                          <a:latin typeface="Cambria Math"/>
                        </a:rPr>
                        <m:t>𝒙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𝟐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𝟑𝟓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424937" cy="5832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9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000" b="1" dirty="0" smtClean="0">
                    <a:latin typeface="Calibri" pitchFamily="34" charset="0"/>
                  </a:rPr>
                  <a:t>Die nebenstehende Skizze zeigt das gleichschenklige Trapez ABCD mit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/>
                      </a:rPr>
                      <m:t>𝑨𝑩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𝑪𝑫</m:t>
                    </m:r>
                  </m:oMath>
                </a14:m>
                <a:r>
                  <a:rPr lang="de-DE" sz="2000" b="1" dirty="0" smtClean="0">
                    <a:latin typeface="Calibri" pitchFamily="34" charset="0"/>
                  </a:rPr>
                  <a:t>.</a:t>
                </a:r>
              </a:p>
              <a:p>
                <a:pPr marL="45720" indent="0" algn="just">
                  <a:buNone/>
                </a:pPr>
                <a:r>
                  <a:rPr lang="de-DE" sz="2000" b="1" dirty="0" smtClean="0">
                    <a:latin typeface="Calibri" pitchFamily="34" charset="0"/>
                  </a:rPr>
                  <a:t>Es gilt: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b="1" i="1" smtClean="0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de-DE" sz="2000" b="1" i="1" dirty="0" smtClean="0">
                        <a:latin typeface="Cambria Math"/>
                      </a:rPr>
                      <m:t>=</m:t>
                    </m:r>
                    <m:r>
                      <a:rPr lang="de-DE" sz="2000" b="1" i="1" dirty="0" smtClean="0">
                        <a:latin typeface="Cambria Math"/>
                      </a:rPr>
                      <m:t>𝟏𝟎</m:t>
                    </m:r>
                    <m:r>
                      <a:rPr lang="de-DE" sz="2000" b="1" i="1" dirty="0" smtClean="0">
                        <a:latin typeface="Cambria Math"/>
                      </a:rPr>
                      <m:t> </m:t>
                    </m:r>
                    <m:r>
                      <a:rPr lang="de-DE" sz="2000" b="1" i="1" dirty="0" smtClean="0">
                        <a:latin typeface="Cambria Math"/>
                      </a:rPr>
                      <m:t>𝒄𝒎</m:t>
                    </m:r>
                    <m:r>
                      <a:rPr lang="de-DE" sz="2000" b="1" i="1" dirty="0" smtClean="0"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de-DE" sz="20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b="1" i="1" dirty="0" smtClean="0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de-DE" sz="2000" b="1" i="1" dirty="0" smtClean="0">
                        <a:latin typeface="Cambria Math"/>
                      </a:rPr>
                      <m:t>=</m:t>
                    </m:r>
                    <m:r>
                      <a:rPr lang="de-DE" sz="2000" b="1" i="1" dirty="0" smtClean="0">
                        <a:latin typeface="Cambria Math"/>
                      </a:rPr>
                      <m:t>𝟔</m:t>
                    </m:r>
                    <m:r>
                      <a:rPr lang="de-DE" sz="2000" b="1" i="1" dirty="0" smtClean="0">
                        <a:latin typeface="Cambria Math"/>
                      </a:rPr>
                      <m:t>,</m:t>
                    </m:r>
                    <m:r>
                      <a:rPr lang="de-DE" sz="2000" b="1" i="1" dirty="0" smtClean="0">
                        <a:latin typeface="Cambria Math"/>
                      </a:rPr>
                      <m:t>𝟓</m:t>
                    </m:r>
                    <m:r>
                      <a:rPr lang="de-DE" sz="2000" b="1" i="1" dirty="0" smtClean="0">
                        <a:latin typeface="Cambria Math"/>
                      </a:rPr>
                      <m:t> </m:t>
                    </m:r>
                    <m:r>
                      <a:rPr lang="de-DE" sz="2000" b="1" i="1" dirty="0" smtClean="0">
                        <a:latin typeface="Cambria Math"/>
                      </a:rPr>
                      <m:t>𝒄𝒎</m:t>
                    </m:r>
                    <m:r>
                      <a:rPr lang="de-DE" sz="2000" b="1" i="1" dirty="0" smtClean="0">
                        <a:latin typeface="Cambria Math"/>
                      </a:rPr>
                      <m:t>;</m:t>
                    </m:r>
                    <m:r>
                      <a:rPr lang="de-DE" sz="2000" b="1" i="1" dirty="0" smtClean="0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de-DE" sz="2000" b="1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1" i="1" dirty="0" smtClean="0">
                                <a:latin typeface="Cambria Math"/>
                              </a:rPr>
                              <m:t>𝑨𝑩</m:t>
                            </m:r>
                          </m:e>
                        </m:d>
                        <m:r>
                          <a:rPr lang="de-DE" sz="2000" b="1" i="1" dirty="0" smtClean="0">
                            <a:latin typeface="Cambria Math"/>
                          </a:rPr>
                          <m:t>;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000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1" i="1" dirty="0" smtClean="0">
                                <a:latin typeface="Cambria Math"/>
                              </a:rPr>
                              <m:t>𝑪𝑫</m:t>
                            </m:r>
                          </m:e>
                        </m:d>
                      </m:e>
                    </m:d>
                    <m:r>
                      <a:rPr lang="de-DE" sz="2000" b="1" i="1" dirty="0" smtClean="0">
                        <a:latin typeface="Cambria Math"/>
                      </a:rPr>
                      <m:t>=</m:t>
                    </m:r>
                    <m:r>
                      <a:rPr lang="de-DE" sz="2000" b="1" i="1" dirty="0" smtClean="0">
                        <a:latin typeface="Cambria Math"/>
                      </a:rPr>
                      <m:t>𝟔</m:t>
                    </m:r>
                    <m:r>
                      <a:rPr lang="de-DE" sz="2000" b="1" i="1" dirty="0" smtClean="0">
                        <a:latin typeface="Cambria Math"/>
                      </a:rPr>
                      <m:t> </m:t>
                    </m:r>
                    <m:r>
                      <a:rPr lang="de-DE" sz="2000" b="1" i="1" dirty="0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de-DE" sz="2000" b="1" dirty="0" smtClean="0">
                    <a:latin typeface="Calibri" pitchFamily="34" charset="0"/>
                  </a:rPr>
                  <a:t>.</a:t>
                </a:r>
              </a:p>
              <a:p>
                <a:pPr marL="45720" indent="0" algn="just">
                  <a:buNone/>
                </a:pPr>
                <a:r>
                  <a:rPr lang="de-DE" sz="2000" b="1" dirty="0" smtClean="0">
                    <a:latin typeface="Calibri" pitchFamily="34" charset="0"/>
                  </a:rPr>
                  <a:t>Runden Sie im Folgenden auf zwei Stellen nach dem Komma.</a:t>
                </a:r>
              </a:p>
              <a:p>
                <a:pPr marL="45720" indent="0" algn="just">
                  <a:buNone/>
                </a:pPr>
                <a:endParaRPr lang="de-DE" sz="2000" b="1" dirty="0">
                  <a:latin typeface="Calibri" pitchFamily="34" charset="0"/>
                </a:endParaRPr>
              </a:p>
              <a:p>
                <a:pPr marL="45720" indent="0" algn="just">
                  <a:buNone/>
                </a:pPr>
                <a:r>
                  <a:rPr lang="de-DE" sz="2000" b="1" dirty="0" smtClean="0">
                    <a:latin typeface="Calibri" pitchFamily="34" charset="0"/>
                  </a:rPr>
                  <a:t>B2.1</a:t>
                </a:r>
              </a:p>
              <a:p>
                <a:pPr marL="45720" indent="0" algn="just">
                  <a:buNone/>
                </a:pPr>
                <a:r>
                  <a:rPr lang="de-DE" sz="2000" b="1" dirty="0" smtClean="0">
                    <a:latin typeface="Calibri" pitchFamily="34" charset="0"/>
                  </a:rPr>
                  <a:t>Zeichnen Sie das Trapez ABCD mit den Diagonalen [AC] und [BD].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  <a:blipFill rotWithShape="1">
                <a:blip r:embed="rId3"/>
                <a:stretch>
                  <a:fillRect l="-143" t="-504" r="-7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2P</a:t>
            </a: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777938" cy="26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1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0"/>
    </mc:Choice>
    <mc:Fallback xmlns="">
      <p:transition spd="slow" advClick="0" advTm="3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02857" cy="44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B2.2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Berechnen Sie das Maß des Winkels BAD, sowie die Längen der Strecken [AC] und [CD].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[Teilergebnisse: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𝟗</m:t>
                    </m:r>
                    <m:r>
                      <a:rPr lang="de-DE" sz="2400" b="1" i="1" dirty="0" smtClean="0">
                        <a:latin typeface="Cambria Math"/>
                      </a:rPr>
                      <m:t>,</m:t>
                    </m:r>
                    <m:r>
                      <a:rPr lang="de-DE" sz="2400" b="1" i="1" dirty="0" smtClean="0">
                        <a:latin typeface="Cambria Math"/>
                      </a:rPr>
                      <m:t>𝟔𝟎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𝒄𝒎</m:t>
                    </m:r>
                    <m:r>
                      <a:rPr lang="de-DE" sz="2400" b="1" i="1" dirty="0" smtClean="0"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de-DE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dirty="0" smtClean="0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𝟓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  <a:blipFill rotWithShape="1">
                <a:blip r:embed="rId3"/>
                <a:stretch>
                  <a:fillRect l="-500" t="-806" r="-1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itchFamily="34" charset="0"/>
              </a:rPr>
              <a:t>4</a:t>
            </a:r>
            <a:r>
              <a:rPr lang="de-DE" b="1" dirty="0" smtClean="0">
                <a:latin typeface="Calibri" pitchFamily="34" charset="0"/>
              </a:rPr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52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20000"/>
    </mc:Choice>
    <mc:Fallback xmlns="">
      <p:transition spd="slow" advClick="0" advTm="7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424937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∢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𝑩𝑨𝑫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 ∢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𝑩𝑨𝑫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𝑫𝑴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𝑨𝑫</m:t>
                              </m:r>
                            </m:e>
                          </m:acc>
                        </m:den>
                      </m:f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𝑺𝒐𝒍𝒗𝒆𝒓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→∢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𝑩𝑨𝑫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𝟔𝟕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𝟑𝟖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𝑨𝑪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𝑩𝑪</m:t>
                              </m:r>
                            </m:e>
                          </m:acc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 ∢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𝑪𝑩𝑨</m:t>
                          </m:r>
                        </m:e>
                      </m:rad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𝑪𝑫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𝑨𝑩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𝑨𝑴</m:t>
                          </m:r>
                        </m:e>
                      </m:acc>
                    </m:oMath>
                  </m:oMathPara>
                </a14:m>
                <a:endParaRPr lang="de-DE" b="1" dirty="0" smtClean="0">
                  <a:latin typeface="Calibri" pitchFamily="34" charset="0"/>
                  <a:ea typeface="Cambria Math"/>
                </a:endParaRPr>
              </a:p>
              <a:p>
                <a:pPr marL="45720" indent="0">
                  <a:buNone/>
                </a:pPr>
                <a:r>
                  <a:rPr lang="de-DE" b="1" dirty="0" smtClean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/>
                            <a:ea typeface="Cambria Math"/>
                          </a:rPr>
                          <m:t>𝑨𝑴</m:t>
                        </m:r>
                      </m:e>
                    </m:acc>
                    <m:r>
                      <a:rPr lang="de-DE" b="1" i="1" smtClean="0">
                        <a:latin typeface="Cambria Math"/>
                        <a:ea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de-DE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/>
                            <a:ea typeface="Cambria Math"/>
                          </a:rPr>
                          <m:t>𝑨𝑴</m:t>
                        </m:r>
                      </m:e>
                    </m:acc>
                    <m:r>
                      <a:rPr lang="de-DE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de-DE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b="1" i="1" smtClean="0">
                                    <a:latin typeface="Cambria Math"/>
                                    <a:ea typeface="Cambria Math"/>
                                  </a:rPr>
                                  <m:t>𝑨𝑫</m:t>
                                </m:r>
                              </m:e>
                            </m:acc>
                          </m:e>
                          <m:sup>
                            <m:r>
                              <a:rPr lang="de-DE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de-DE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de-DE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b="1" i="1" smtClean="0">
                                    <a:latin typeface="Cambria Math"/>
                                    <a:ea typeface="Cambria Math"/>
                                  </a:rPr>
                                  <m:t>𝑫𝑴</m:t>
                                </m:r>
                              </m:e>
                            </m:acc>
                          </m:e>
                          <m:sup>
                            <m:r>
                              <a:rPr lang="de-DE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de-DE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𝒄𝒎</m:t>
                    </m:r>
                  </m:oMath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𝑪𝑫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424937" cy="5832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0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B2.3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Der Schnittpunkt E der Diagonalen [AC] und [BD] ist der Mittelpunkt eines Kreises k, der die Grundlinie [AB] im Punkt T berührt. Dieser Kreis schneidet die Diagonale [AC] im Punkt S und die Diagonale [BD] im Punkt R.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Zeichnen Sie den Kreisbogen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𝑺𝑹</m:t>
                        </m:r>
                      </m:e>
                    </m:acc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und die Punkte E und T in die Zeichnung zu 2.1 ein.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  <a:blipFill rotWithShape="1">
                <a:blip r:embed="rId3"/>
                <a:stretch>
                  <a:fillRect l="-500" t="-806" r="-1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1P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2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0"/>
    </mc:Choice>
    <mc:Fallback xmlns="">
      <p:transition spd="slow" advClick="0"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323527" y="404664"/>
            <a:ext cx="8424937" cy="583264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de-DE" b="1" dirty="0" smtClean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27630" cy="490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3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B2.4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Ermitteln Sie durch Rechnung den Flächeninhalt des Kreissektors, der durch die Strecken [RE], [ES] und den Kreisbogen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𝑺𝑹</m:t>
                        </m:r>
                      </m:e>
                    </m:acc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begrenzt wird.</a:t>
                </a:r>
              </a:p>
              <a:p>
                <a:pPr marL="45720" indent="0" algn="just">
                  <a:buNone/>
                </a:pPr>
                <a:r>
                  <a:rPr lang="de-DE" sz="2000" b="1" dirty="0" smtClean="0">
                    <a:latin typeface="Calibri" pitchFamily="34" charset="0"/>
                  </a:rPr>
                  <a:t>[Ergebnisse: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b="1" i="1" smtClean="0">
                            <a:latin typeface="Cambria Math"/>
                          </a:rPr>
                          <m:t>𝑬𝑻</m:t>
                        </m:r>
                      </m:e>
                    </m:acc>
                    <m:r>
                      <a:rPr lang="de-DE" sz="2000" b="1" i="1" dirty="0" smtClean="0">
                        <a:latin typeface="Cambria Math"/>
                      </a:rPr>
                      <m:t>=</m:t>
                    </m:r>
                    <m:r>
                      <a:rPr lang="de-DE" sz="2000" b="1" i="1" dirty="0" smtClean="0">
                        <a:latin typeface="Cambria Math"/>
                      </a:rPr>
                      <m:t>𝟒</m:t>
                    </m:r>
                    <m:r>
                      <a:rPr lang="de-DE" sz="2000" b="1" i="1" dirty="0" smtClean="0">
                        <a:latin typeface="Cambria Math"/>
                      </a:rPr>
                      <m:t> </m:t>
                    </m:r>
                    <m:r>
                      <a:rPr lang="de-DE" sz="2000" b="1" i="1" dirty="0" smtClean="0">
                        <a:latin typeface="Cambria Math"/>
                      </a:rPr>
                      <m:t>𝒄𝒎</m:t>
                    </m:r>
                    <m:r>
                      <a:rPr lang="de-DE" sz="2000" b="1" i="1" dirty="0" smtClean="0">
                        <a:latin typeface="Cambria Math"/>
                      </a:rPr>
                      <m:t>; ∢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𝑨𝑬𝑻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𝟓𝟏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𝟑𝟒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°;</m:t>
                    </m:r>
                    <m:sSub>
                      <m:sSubPr>
                        <m:ctrlPr>
                          <a:rPr lang="de-DE" sz="20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b="1" i="1" dirty="0" smtClean="0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de-DE" sz="2000" b="1" i="1" dirty="0" smtClean="0">
                            <a:latin typeface="Cambria Math"/>
                            <a:ea typeface="Cambria Math"/>
                          </a:rPr>
                          <m:t>𝑺𝒆𝒌𝒕𝒐𝒓</m:t>
                        </m:r>
                      </m:sub>
                    </m:sSub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𝟏𝟒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𝟑𝟒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2000" b="1" i="1" dirty="0" smtClean="0">
                        <a:latin typeface="Cambria Math"/>
                        <a:ea typeface="Cambria Math"/>
                      </a:rPr>
                      <m:t>𝒄</m:t>
                    </m:r>
                    <m:sSup>
                      <m:sSupPr>
                        <m:ctrlPr>
                          <a:rPr lang="de-DE" sz="2000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000" b="1" i="1" dirty="0" smtClean="0"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p>
                        <m:r>
                          <a:rPr lang="de-DE" sz="20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de-DE" sz="2000" b="1" dirty="0" smtClean="0">
                    <a:latin typeface="Calibri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  <a:blipFill rotWithShape="1">
                <a:blip r:embed="rId3"/>
                <a:stretch>
                  <a:fillRect l="-500" t="-806" r="-1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itchFamily="34" charset="0"/>
              </a:rPr>
              <a:t>4</a:t>
            </a:r>
            <a:r>
              <a:rPr lang="de-DE" b="1" dirty="0" smtClean="0">
                <a:latin typeface="Calibri" pitchFamily="34" charset="0"/>
              </a:rPr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1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20000"/>
    </mc:Choice>
    <mc:Fallback xmlns="">
      <p:transition spd="slow" advClick="0" advTm="7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7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7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6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6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5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50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4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1824778" cy="402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7593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904656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𝑽</m:t>
                      </m:r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2400" b="1" i="1" smtClean="0">
                              <a:latin typeface="Cambria Math"/>
                            </a:rPr>
                            <m:t>𝒛</m:t>
                          </m:r>
                        </m:sub>
                      </m:sSub>
                      <m:r>
                        <a:rPr lang="de-DE" sz="24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2400" b="1" i="1" smtClean="0">
                              <a:latin typeface="Cambria Math"/>
                            </a:rPr>
                            <m:t>𝒈𝑲𝒆</m:t>
                          </m:r>
                        </m:sub>
                      </m:sSub>
                      <m:r>
                        <a:rPr lang="de-DE" sz="24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2400" b="1" i="1" smtClean="0">
                              <a:latin typeface="Cambria Math"/>
                            </a:rPr>
                            <m:t>𝒌𝑲𝒆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2400" b="1" i="1" smtClean="0">
                              <a:latin typeface="Cambria Math"/>
                            </a:rPr>
                            <m:t>𝒁</m:t>
                          </m:r>
                        </m:sub>
                      </m:sSub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</a:rPr>
                        <m:t>𝝅</m:t>
                      </m:r>
                      <m:r>
                        <a:rPr lang="de-DE" sz="2400" b="1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400" b="1" i="1" smtClean="0">
                                  <a:latin typeface="Cambria Math"/>
                                </a:rPr>
                                <m:t>𝑪𝑵</m:t>
                              </m:r>
                            </m:e>
                          </m:acc>
                        </m:e>
                        <m:sup>
                          <m:r>
                            <a:rPr lang="de-DE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sz="2400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𝑺𝑵</m:t>
                          </m:r>
                        </m:e>
                      </m:acc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sz="2400" b="1" dirty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𝑮𝑴</m:t>
                        </m:r>
                      </m:e>
                    </m:acc>
                    <m:r>
                      <a:rPr lang="de-DE" sz="2400" b="1" i="1" smtClean="0">
                        <a:latin typeface="Cambria Math"/>
                      </a:rPr>
                      <m:t>→</m:t>
                    </m:r>
                    <m:f>
                      <m:f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𝑮𝑴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𝑮𝑵</m:t>
                            </m:r>
                          </m:e>
                        </m:acc>
                      </m:den>
                    </m:f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𝑬𝑭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</m:den>
                    </m:f>
                    <m:r>
                      <a:rPr lang="de-DE" sz="2400" b="1" i="1" smtClean="0">
                        <a:latin typeface="Cambria Math"/>
                      </a:rPr>
                      <m:t>→</m:t>
                    </m:r>
                    <m:r>
                      <a:rPr lang="de-DE" sz="2400" b="1" i="1" smtClean="0">
                        <a:latin typeface="Cambria Math"/>
                      </a:rPr>
                      <m:t>𝑺𝒐𝒍𝒗𝒆𝒓</m:t>
                    </m:r>
                    <m:r>
                      <a:rPr lang="de-DE" sz="2400" b="1" i="1" smtClean="0">
                        <a:latin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𝑮𝑴</m:t>
                        </m:r>
                      </m:e>
                    </m:acc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</a:rPr>
                      <m:t>𝟗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𝟑𝟑</m:t>
                    </m:r>
                    <m:r>
                      <a:rPr lang="de-DE" sz="2400" b="1" i="1" smtClean="0">
                        <a:latin typeface="Cambria Math"/>
                      </a:rPr>
                      <m:t> </m:t>
                    </m:r>
                    <m:r>
                      <a:rPr lang="de-DE" sz="2400" b="1" i="1" smtClean="0">
                        <a:latin typeface="Cambria Math"/>
                      </a:rPr>
                      <m:t>𝒎𝒎</m:t>
                    </m:r>
                  </m:oMath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sz="2400" b="1" dirty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𝑺𝑵</m:t>
                        </m:r>
                      </m:e>
                    </m:acc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</a:rPr>
                      <m:t>𝟐𝟖</m:t>
                    </m:r>
                    <m:r>
                      <a:rPr lang="de-DE" sz="2400" b="1" i="1" smtClean="0">
                        <a:latin typeface="Cambria Math"/>
                      </a:rPr>
                      <m:t>−</m:t>
                    </m:r>
                    <m:r>
                      <a:rPr lang="de-DE" sz="2400" b="1" i="1" smtClean="0">
                        <a:latin typeface="Cambria Math"/>
                      </a:rPr>
                      <m:t>𝟗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𝟑𝟑</m:t>
                    </m:r>
                    <m:r>
                      <a:rPr lang="de-DE" sz="2400" b="1" i="1" smtClean="0">
                        <a:latin typeface="Cambria Math"/>
                      </a:rPr>
                      <m:t>−</m:t>
                    </m:r>
                    <m:r>
                      <a:rPr lang="de-DE" sz="2400" b="1" i="1" smtClean="0">
                        <a:latin typeface="Cambria Math"/>
                      </a:rPr>
                      <m:t>𝟓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𝟑𝟑</m:t>
                    </m:r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</a:rPr>
                      <m:t>𝟐𝟒</m:t>
                    </m:r>
                    <m:r>
                      <a:rPr lang="de-DE" sz="2400" b="1" i="1" smtClean="0">
                        <a:latin typeface="Cambria Math"/>
                      </a:rPr>
                      <m:t> </m:t>
                    </m:r>
                    <m:r>
                      <a:rPr lang="de-DE" sz="2400" b="1" i="1" smtClean="0">
                        <a:latin typeface="Cambria Math"/>
                      </a:rPr>
                      <m:t>𝒎𝒎</m:t>
                    </m:r>
                  </m:oMath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2400" b="1" i="1" smtClean="0">
                              <a:latin typeface="Cambria Math"/>
                            </a:rPr>
                            <m:t>𝒁</m:t>
                          </m:r>
                        </m:sub>
                      </m:sSub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</a:rPr>
                        <m:t>𝟏𝟐𝟎𝟔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𝟑𝟕</m:t>
                      </m:r>
                      <m:r>
                        <a:rPr lang="de-DE" sz="2400" b="1" i="1" smtClean="0">
                          <a:latin typeface="Cambria Math"/>
                        </a:rPr>
                        <m:t> </m:t>
                      </m:r>
                      <m:r>
                        <a:rPr lang="de-DE" sz="2400" b="1" i="1" smtClean="0"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sz="2400" b="1" i="1" dirty="0" smtClean="0">
                  <a:latin typeface="Cambria Math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de-DE" sz="2400" b="1" i="1" smtClean="0">
                            <a:latin typeface="Cambria Math"/>
                          </a:rPr>
                          <m:t>𝒈𝑲𝒆</m:t>
                        </m:r>
                      </m:sub>
                    </m:sSub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sz="24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de-DE" sz="2400" b="1" i="1" smtClean="0">
                        <a:latin typeface="Cambria Math"/>
                      </a:rPr>
                      <m:t>⋅</m:t>
                    </m:r>
                    <m:r>
                      <a:rPr lang="de-DE" sz="2400" b="1" i="1" smtClean="0">
                        <a:latin typeface="Cambria Math"/>
                      </a:rPr>
                      <m:t>𝝅</m:t>
                    </m:r>
                    <m:r>
                      <a:rPr lang="de-DE" sz="2400" b="1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𝑴𝑬</m:t>
                            </m:r>
                          </m:e>
                        </m:acc>
                      </m:e>
                      <m:sup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de-DE" sz="2400" b="1" i="1" smtClean="0">
                        <a:latin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𝑮𝑴</m:t>
                        </m:r>
                      </m:e>
                    </m:acc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</a:rPr>
                      <m:t>𝟒𝟕𝟖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𝟕𝟓</m:t>
                    </m:r>
                    <m:r>
                      <a:rPr lang="de-DE" sz="2400" b="1" i="1" smtClean="0">
                        <a:latin typeface="Cambria Math"/>
                      </a:rPr>
                      <m:t> </m:t>
                    </m:r>
                    <m:r>
                      <a:rPr lang="de-DE" sz="2400" b="1" i="1" smtClean="0">
                        <a:latin typeface="Cambria Math"/>
                      </a:rPr>
                      <m:t>𝒎</m:t>
                    </m:r>
                    <m:sSup>
                      <m:sSup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de-DE" sz="2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	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de-DE" sz="2400" b="1" i="1" smtClean="0">
                              <a:latin typeface="Cambria Math"/>
                            </a:rPr>
                            <m:t>𝒌𝑲𝒆</m:t>
                          </m:r>
                        </m:sub>
                      </m:sSub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de-DE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de-DE" sz="2400" b="1" i="1" smtClean="0">
                          <a:latin typeface="Cambria Math"/>
                        </a:rPr>
                        <m:t>⋅</m:t>
                      </m:r>
                      <m:r>
                        <a:rPr lang="de-DE" sz="2400" b="1" i="1" smtClean="0">
                          <a:latin typeface="Cambria Math"/>
                        </a:rPr>
                        <m:t>𝝅</m:t>
                      </m:r>
                      <m:r>
                        <a:rPr lang="de-DE" sz="2400" b="1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400" b="1" i="1" smtClean="0">
                                  <a:latin typeface="Cambria Math"/>
                                </a:rPr>
                                <m:t>𝑪𝑵</m:t>
                              </m:r>
                            </m:e>
                          </m:acc>
                        </m:e>
                        <m:sup>
                          <m:r>
                            <a:rPr lang="de-DE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sz="2400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𝑮𝑵</m:t>
                          </m:r>
                        </m:e>
                      </m:acc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</a:rPr>
                        <m:t>𝟖𝟗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𝟑𝟏</m:t>
                      </m:r>
                      <m:r>
                        <a:rPr lang="de-DE" sz="2400" b="1" i="1" smtClean="0">
                          <a:latin typeface="Cambria Math"/>
                        </a:rPr>
                        <m:t> </m:t>
                      </m:r>
                      <m:r>
                        <a:rPr lang="de-DE" sz="2400" b="1" i="1" smtClean="0">
                          <a:latin typeface="Cambria Math"/>
                        </a:rPr>
                        <m:t>𝒎𝒎</m:t>
                      </m:r>
                      <m:r>
                        <a:rPr lang="de-DE" sz="2400" b="1" i="1" smtClean="0">
                          <a:latin typeface="Cambria Math"/>
                        </a:rPr>
                        <m:t>³</m:t>
                      </m:r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sz="2400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𝑽</m:t>
                      </m:r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</a:rPr>
                        <m:t>𝟏𝟓𝟗𝟓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𝟖𝟏</m:t>
                      </m:r>
                      <m:r>
                        <a:rPr lang="de-DE" sz="2400" b="1" i="1" smtClean="0">
                          <a:latin typeface="Cambria Math"/>
                        </a:rPr>
                        <m:t> </m:t>
                      </m:r>
                      <m:r>
                        <a:rPr lang="de-DE" sz="2400" b="1" i="1" smtClean="0"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de-DE" sz="24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90465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1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424937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𝑨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𝝅</m:t>
                      </m:r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𝑬𝑻</m:t>
                              </m:r>
                            </m:e>
                          </m:acc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∢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𝑨𝑬𝑩</m:t>
                          </m:r>
                        </m:num>
                        <m:den>
                          <m:r>
                            <a:rPr lang="de-DE" b="1" i="1" smtClean="0">
                              <a:latin typeface="Cambria Math"/>
                            </a:rPr>
                            <m:t>𝟑𝟔𝟎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/>
                          </a:rPr>
                          <m:t>𝑬𝑻</m:t>
                        </m:r>
                      </m:e>
                    </m:acc>
                    <m:r>
                      <a:rPr lang="de-DE" b="1" i="1" smtClean="0">
                        <a:latin typeface="Cambria Math"/>
                      </a:rPr>
                      <m:t>→</m:t>
                    </m:r>
                    <m:r>
                      <a:rPr lang="de-DE" b="1" i="1" smtClean="0">
                        <a:latin typeface="Cambria Math"/>
                      </a:rPr>
                      <m:t>𝒕𝒂𝒏</m:t>
                    </m:r>
                    <m:r>
                      <a:rPr lang="de-DE" b="1" i="1" smtClean="0">
                        <a:latin typeface="Cambria Math"/>
                      </a:rPr>
                      <m:t> ∢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𝑩𝑨𝑪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b="1" i="1" smtClean="0">
                                <a:latin typeface="Cambria Math"/>
                                <a:ea typeface="Cambria Math"/>
                              </a:rPr>
                              <m:t>𝑬𝑻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de-DE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b="1" i="1" smtClean="0">
                                <a:latin typeface="Cambria Math"/>
                                <a:ea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de-DE" b="1" i="1" smtClean="0">
                            <a:latin typeface="Cambria Math"/>
                          </a:rPr>
                          <m:t>⋅</m:t>
                        </m:r>
                        <m:r>
                          <a:rPr lang="de-DE" b="1" i="1" smtClean="0">
                            <a:latin typeface="Cambria Math"/>
                          </a:rPr>
                          <m:t>𝟎</m:t>
                        </m:r>
                        <m:r>
                          <a:rPr lang="de-DE" b="1" i="1" smtClean="0">
                            <a:latin typeface="Cambria Math"/>
                          </a:rPr>
                          <m:t>,</m:t>
                        </m:r>
                        <m:r>
                          <a:rPr lang="de-DE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>
                    <a:latin typeface="Calibri" pitchFamily="34" charset="0"/>
                  </a:rPr>
                  <a:t>	</a:t>
                </a:r>
                <a:r>
                  <a:rPr lang="de-DE" b="1" dirty="0" smtClean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/>
                        <a:ea typeface="Cambria Math"/>
                      </a:rPr>
                      <m:t>∢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𝑩𝑨𝑪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0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000" b="1" i="1" smtClean="0">
                                <a:latin typeface="Cambria Math"/>
                                <a:ea typeface="Cambria Math"/>
                              </a:rPr>
                              <m:t>𝑩𝑪</m:t>
                            </m:r>
                          </m:e>
                        </m:acc>
                      </m:e>
                      <m:sup>
                        <m:r>
                          <a:rPr lang="de-DE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de-DE" sz="20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0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000" b="1" i="1" smtClean="0">
                                <a:latin typeface="Cambria Math"/>
                                <a:ea typeface="Cambria Math"/>
                              </a:rPr>
                              <m:t>𝑨𝑪</m:t>
                            </m:r>
                          </m:e>
                        </m:acc>
                      </m:e>
                      <m:sup>
                        <m:r>
                          <a:rPr lang="de-DE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de-DE" sz="20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de-DE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sz="20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000" b="1" i="1" smtClean="0">
                                <a:latin typeface="Cambria Math"/>
                                <a:ea typeface="Cambria Math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de-DE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de-DE" sz="20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de-DE" sz="20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000" b="1" i="1" smtClean="0">
                            <a:latin typeface="Cambria Math"/>
                            <a:ea typeface="Cambria Math"/>
                          </a:rPr>
                          <m:t>𝑨𝑪</m:t>
                        </m:r>
                      </m:e>
                    </m:acc>
                    <m:r>
                      <a:rPr lang="de-DE" sz="2000" b="1" i="1" smtClean="0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de-DE" sz="20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000" b="1" i="1" smtClean="0">
                            <a:latin typeface="Cambria Math"/>
                            <a:ea typeface="Cambria Math"/>
                          </a:rPr>
                          <m:t>𝑨𝑩</m:t>
                        </m:r>
                      </m:e>
                    </m:acc>
                    <m:r>
                      <a:rPr lang="de-DE" sz="2000" b="1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 ∢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𝑩𝑨𝑪</m:t>
                    </m:r>
                  </m:oMath>
                </a14:m>
                <a:endParaRPr lang="de-DE" sz="20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sz="2000" b="1" dirty="0">
                    <a:latin typeface="Calibri" pitchFamily="34" charset="0"/>
                  </a:rPr>
                  <a:t>	</a:t>
                </a:r>
                <a:r>
                  <a:rPr lang="de-DE" sz="2000" b="1" dirty="0" smtClean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/>
                      </a:rPr>
                      <m:t>→</m:t>
                    </m:r>
                    <m:r>
                      <a:rPr lang="de-DE" sz="2000" b="1" i="1" smtClean="0">
                        <a:latin typeface="Cambria Math"/>
                      </a:rPr>
                      <m:t>𝑺𝒐𝒍𝒗𝒆𝒓</m:t>
                    </m:r>
                    <m:r>
                      <a:rPr lang="de-DE" sz="2000" b="1" i="1" smtClean="0">
                        <a:latin typeface="Cambria Math"/>
                      </a:rPr>
                      <m:t>→∢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𝑩𝑨𝑪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𝟑𝟖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𝟔𝟕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20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sz="2000" b="1" dirty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b="1" i="1" smtClean="0">
                            <a:latin typeface="Cambria Math"/>
                          </a:rPr>
                          <m:t>𝑬𝑻</m:t>
                        </m:r>
                      </m:e>
                    </m:acc>
                    <m:r>
                      <a:rPr lang="de-DE" b="1" i="1" smtClean="0">
                        <a:latin typeface="Cambria Math"/>
                      </a:rPr>
                      <m:t>=</m:t>
                    </m:r>
                    <m:r>
                      <a:rPr lang="de-DE" b="1" i="1" smtClean="0">
                        <a:latin typeface="Cambria Math"/>
                      </a:rPr>
                      <m:t>𝟒</m:t>
                    </m:r>
                    <m:r>
                      <a:rPr lang="de-DE" b="1" i="1" smtClean="0">
                        <a:latin typeface="Cambria Math"/>
                      </a:rPr>
                      <m:t>,</m:t>
                    </m:r>
                    <m:r>
                      <a:rPr lang="de-DE" b="1" i="1" smtClean="0">
                        <a:latin typeface="Cambria Math"/>
                      </a:rPr>
                      <m:t>𝟎𝟎</m:t>
                    </m:r>
                    <m:r>
                      <a:rPr lang="de-DE" b="1" i="1" smtClean="0">
                        <a:latin typeface="Cambria Math"/>
                      </a:rPr>
                      <m:t> </m:t>
                    </m:r>
                    <m:r>
                      <a:rPr lang="de-DE" b="1" i="1" smtClean="0">
                        <a:latin typeface="Cambria Math"/>
                      </a:rPr>
                      <m:t>𝒄𝒎</m:t>
                    </m:r>
                  </m:oMath>
                </a14:m>
                <a:endParaRPr lang="de-DE" sz="20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/>
                        </a:rPr>
                        <m:t>𝑨</m:t>
                      </m:r>
                      <m:r>
                        <a:rPr lang="de-DE" sz="2000" b="1" i="1" smtClean="0">
                          <a:latin typeface="Cambria Math"/>
                        </a:rPr>
                        <m:t>=</m:t>
                      </m:r>
                      <m:r>
                        <a:rPr lang="de-DE" sz="2000" b="1" i="1" smtClean="0">
                          <a:latin typeface="Cambria Math"/>
                        </a:rPr>
                        <m:t>𝟏𝟒</m:t>
                      </m:r>
                      <m:r>
                        <a:rPr lang="de-DE" sz="2000" b="1" i="1" smtClean="0">
                          <a:latin typeface="Cambria Math"/>
                        </a:rPr>
                        <m:t>,</m:t>
                      </m:r>
                      <m:r>
                        <a:rPr lang="de-DE" sz="2000" b="1" i="1" smtClean="0">
                          <a:latin typeface="Cambria Math"/>
                        </a:rPr>
                        <m:t>𝟑𝟒</m:t>
                      </m:r>
                      <m:r>
                        <a:rPr lang="de-DE" sz="2000" b="1" i="1" smtClean="0">
                          <a:latin typeface="Cambria Math"/>
                        </a:rPr>
                        <m:t> </m:t>
                      </m:r>
                      <m:r>
                        <a:rPr lang="de-DE" sz="2000" b="1" i="1" smtClean="0">
                          <a:latin typeface="Cambria Math"/>
                        </a:rPr>
                        <m:t>𝒄</m:t>
                      </m:r>
                      <m:sSup>
                        <m:sSupPr>
                          <m:ctrlPr>
                            <a:rPr lang="de-DE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000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de-DE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2000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424937" cy="5832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73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B2.5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Bestimmen Sie rechnerisch den Umfang u der Figur, die durch die Strecken [RD], [DS] und den Kreisbogen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𝑺𝑹</m:t>
                        </m:r>
                      </m:e>
                    </m:acc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begrenzt wird.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[Teilergebnis: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1" i="1" smtClean="0">
                            <a:latin typeface="Cambria Math"/>
                          </a:rPr>
                          <m:t>𝑫𝑬</m:t>
                        </m:r>
                      </m:e>
                    </m:acc>
                    <m:r>
                      <a:rPr lang="de-DE" sz="2400" b="1" i="1" dirty="0" smtClean="0">
                        <a:latin typeface="Cambria Math"/>
                      </a:rPr>
                      <m:t>=</m:t>
                    </m:r>
                    <m:r>
                      <a:rPr lang="de-DE" sz="2400" b="1" i="1" dirty="0" smtClean="0">
                        <a:latin typeface="Cambria Math"/>
                      </a:rPr>
                      <m:t>𝟑</m:t>
                    </m:r>
                    <m:r>
                      <a:rPr lang="de-DE" sz="2400" b="1" i="1" dirty="0" smtClean="0">
                        <a:latin typeface="Cambria Math"/>
                      </a:rPr>
                      <m:t>,</m:t>
                    </m:r>
                    <m:r>
                      <a:rPr lang="de-DE" sz="2400" b="1" i="1" dirty="0" smtClean="0">
                        <a:latin typeface="Cambria Math"/>
                      </a:rPr>
                      <m:t>𝟐𝟎</m:t>
                    </m:r>
                    <m:r>
                      <a:rPr lang="de-DE" sz="2400" b="1" i="1" dirty="0" smtClean="0">
                        <a:latin typeface="Cambria Math"/>
                      </a:rPr>
                      <m:t> </m:t>
                    </m:r>
                    <m:r>
                      <a:rPr lang="de-DE" sz="2400" b="1" i="1" dirty="0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]</a:t>
                </a:r>
              </a:p>
              <a:p>
                <a:pPr marL="45720" indent="0" algn="just">
                  <a:buNone/>
                </a:pPr>
                <a:endParaRPr lang="de-DE" sz="2400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404664"/>
                <a:ext cx="8533473" cy="6048672"/>
              </a:xfrm>
              <a:blipFill rotWithShape="1">
                <a:blip r:embed="rId3"/>
                <a:stretch>
                  <a:fillRect l="-500" t="-806" r="-1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itchFamily="34" charset="0"/>
              </a:rPr>
              <a:t>4</a:t>
            </a:r>
            <a:r>
              <a:rPr lang="de-DE" b="1" dirty="0" smtClean="0">
                <a:latin typeface="Calibri" pitchFamily="34" charset="0"/>
              </a:rPr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8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20000"/>
    </mc:Choice>
    <mc:Fallback xmlns="">
      <p:transition spd="slow" advClick="0" advTm="7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424937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𝒖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𝑹𝑫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𝑫𝑺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𝑺𝑹</m:t>
                          </m:r>
                        </m:e>
                      </m:acc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𝑹𝑫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𝑫𝑬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𝑬𝑹</m:t>
                          </m:r>
                        </m:e>
                      </m:acc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 smtClean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/>
                          </a:rPr>
                          <m:t>𝑫𝑬</m:t>
                        </m:r>
                      </m:e>
                    </m:acc>
                    <m:r>
                      <a:rPr lang="de-DE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de-DE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1" i="1" smtClean="0">
                                        <a:latin typeface="Cambria Math"/>
                                      </a:rPr>
                                      <m:t>𝑫𝑪</m:t>
                                    </m:r>
                                  </m:e>
                                </m:acc>
                                <m:r>
                                  <a:rPr lang="de-DE" b="1" i="1" smtClean="0"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de-DE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de-DE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de-DE" b="1" i="1" smtClean="0">
                                    <a:latin typeface="Cambria Math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de-DE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de-DE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1" i="1" smtClean="0"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de-DE" b="1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1" i="1" smtClean="0">
                                        <a:latin typeface="Cambria Math"/>
                                      </a:rPr>
                                      <m:t>𝑬𝑻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de-DE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de-DE" b="1" i="1" smtClean="0">
                        <a:latin typeface="Cambria Math"/>
                      </a:rPr>
                      <m:t>=</m:t>
                    </m:r>
                    <m:r>
                      <a:rPr lang="de-DE" b="1" i="1" smtClean="0">
                        <a:latin typeface="Cambria Math"/>
                      </a:rPr>
                      <m:t>𝟑</m:t>
                    </m:r>
                    <m:r>
                      <a:rPr lang="de-DE" b="1" i="1" smtClean="0">
                        <a:latin typeface="Cambria Math"/>
                      </a:rPr>
                      <m:t>,</m:t>
                    </m:r>
                    <m:r>
                      <a:rPr lang="de-DE" b="1" i="1" smtClean="0">
                        <a:latin typeface="Cambria Math"/>
                      </a:rPr>
                      <m:t>𝟐𝟎</m:t>
                    </m:r>
                    <m:r>
                      <a:rPr lang="de-DE" b="1" i="1" smtClean="0">
                        <a:latin typeface="Cambria Math"/>
                      </a:rPr>
                      <m:t> </m:t>
                    </m:r>
                    <m:r>
                      <a:rPr lang="de-DE" b="1" i="1" smtClean="0">
                        <a:latin typeface="Cambria Math"/>
                      </a:rPr>
                      <m:t>𝒄𝒎</m:t>
                    </m:r>
                  </m:oMath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𝑹𝑫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𝟕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𝟐𝟎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𝑫𝑺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𝑬𝑺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DE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𝑫𝑬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DE" b="1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𝑬𝑺</m:t>
                              </m:r>
                            </m:e>
                          </m:acc>
                          <m:r>
                            <a:rPr lang="de-DE" b="1" i="1" smtClean="0">
                              <a:latin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𝑫𝑬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DE" b="1" i="1" smtClean="0">
                              <a:latin typeface="Cambria Math"/>
                            </a:rPr>
                            <m:t>⋅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𝒄𝒐𝒔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 ∢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𝑫𝑬𝑺</m:t>
                          </m:r>
                        </m:e>
                      </m:rad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 smtClean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  <a:ea typeface="Cambria Math"/>
                      </a:rPr>
                      <m:t>∢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𝑫𝑬𝑺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𝟏𝟖𝟎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°−∢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𝑨𝑬𝑩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𝟕𝟕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𝟑𝟐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𝑫𝑺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𝟒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𝟓𝟒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>
                              <a:latin typeface="Cambria Math"/>
                            </a:rPr>
                            <m:t>𝑺𝑹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𝟐</m:t>
                      </m:r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r>
                        <a:rPr lang="de-DE" b="1" i="1" smtClean="0">
                          <a:latin typeface="Cambria Math"/>
                        </a:rPr>
                        <m:t>𝝅</m:t>
                      </m:r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b="1" i="1" smtClean="0">
                              <a:latin typeface="Cambria Math"/>
                            </a:rPr>
                            <m:t>𝑬𝑻</m:t>
                          </m:r>
                        </m:e>
                      </m:acc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∢</m:t>
                          </m:r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𝑨𝑬𝑩</m:t>
                          </m:r>
                        </m:num>
                        <m:den>
                          <m:r>
                            <a:rPr lang="de-DE" b="1" i="1" smtClean="0">
                              <a:latin typeface="Cambria Math"/>
                            </a:rPr>
                            <m:t>𝟑𝟔𝟎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°</m:t>
                          </m:r>
                        </m:den>
                      </m:f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𝟕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𝟏𝟕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𝒖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𝟏𝟖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𝟗𝟏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424937" cy="5832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533473" cy="604867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de-DE" sz="2400" b="1" dirty="0" smtClean="0">
                <a:latin typeface="Calibri" pitchFamily="34" charset="0"/>
              </a:rPr>
              <a:t>2.66</a:t>
            </a:r>
          </a:p>
          <a:p>
            <a:pPr marL="45720" indent="0" algn="just">
              <a:buNone/>
            </a:pPr>
            <a:r>
              <a:rPr lang="de-DE" sz="2400" b="1" dirty="0" smtClean="0">
                <a:latin typeface="Calibri" pitchFamily="34" charset="0"/>
              </a:rPr>
              <a:t>Überprüfen Sie rechnerisch, ob der Flächeninhalt A der Figur aus 2.5 mehr als die Hälfte des Flächeninhalts des Trapezes beträgt.</a:t>
            </a:r>
          </a:p>
          <a:p>
            <a:pPr marL="45720" indent="0" algn="just">
              <a:buNone/>
            </a:pPr>
            <a:endParaRPr lang="de-DE" sz="2400" b="1" dirty="0" smtClean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3P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"/>
    </mc:Choice>
    <mc:Fallback xmlns="">
      <p:transition spd="slow" advClick="0" advTm="5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1537" y="5726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424937" cy="5832648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𝑻𝒓𝒂𝒑𝒆𝒛</m:t>
                          </m:r>
                        </m:sub>
                      </m:sSub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𝟎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𝟓</m:t>
                      </m:r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de-DE" b="1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  <m:r>
                        <a:rPr lang="de-DE" b="1" i="1" smtClean="0">
                          <a:latin typeface="Cambria Math"/>
                        </a:rPr>
                        <m:t>⋅</m:t>
                      </m:r>
                      <m:r>
                        <a:rPr lang="de-DE" b="1" i="1" smtClean="0">
                          <a:latin typeface="Cambria Math"/>
                        </a:rPr>
                        <m:t>𝒅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𝟒𝟓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𝑭𝒊𝒈𝒖𝒓</m:t>
                          </m:r>
                        </m:sub>
                      </m:sSub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𝑺𝒆𝒌𝒕𝒐𝒓</m:t>
                          </m:r>
                        </m:sub>
                      </m:sSub>
                      <m:r>
                        <a:rPr lang="de-DE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𝑬𝑫𝑺</m:t>
                          </m:r>
                        </m:sub>
                      </m:sSub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>
                    <a:latin typeface="Calibri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de-DE" b="1" i="1" smtClean="0">
                            <a:latin typeface="Cambria Math"/>
                          </a:rPr>
                          <m:t>𝑬𝑫𝑺</m:t>
                        </m:r>
                      </m:sub>
                    </m:sSub>
                    <m:r>
                      <a:rPr lang="de-DE" b="1" i="1" smtClean="0">
                        <a:latin typeface="Cambria Math"/>
                      </a:rPr>
                      <m:t>=</m:t>
                    </m:r>
                    <m:r>
                      <a:rPr lang="de-DE" b="1" i="1" smtClean="0">
                        <a:latin typeface="Cambria Math"/>
                      </a:rPr>
                      <m:t>𝟎</m:t>
                    </m:r>
                    <m:r>
                      <a:rPr lang="de-DE" b="1" i="1" smtClean="0">
                        <a:latin typeface="Cambria Math"/>
                      </a:rPr>
                      <m:t>,</m:t>
                    </m:r>
                    <m:r>
                      <a:rPr lang="de-DE" b="1" i="1" smtClean="0">
                        <a:latin typeface="Cambria Math"/>
                      </a:rPr>
                      <m:t>𝟓</m:t>
                    </m:r>
                    <m:r>
                      <a:rPr lang="de-DE" b="1" i="1" smtClean="0">
                        <a:latin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de-DE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/>
                          </a:rPr>
                          <m:t>𝑬𝑺</m:t>
                        </m:r>
                      </m:e>
                    </m:acc>
                    <m:r>
                      <a:rPr lang="de-DE" b="1" i="1" smtClean="0">
                        <a:latin typeface="Cambria Math"/>
                      </a:rPr>
                      <m:t>⋅</m:t>
                    </m:r>
                    <m:acc>
                      <m:accPr>
                        <m:chr m:val="̅"/>
                        <m:ctrlPr>
                          <a:rPr lang="de-DE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/>
                          </a:rPr>
                          <m:t>𝑫𝑬</m:t>
                        </m:r>
                      </m:e>
                    </m:acc>
                    <m:r>
                      <a:rPr lang="de-DE" b="1" i="1" smtClean="0">
                        <a:latin typeface="Cambria Math"/>
                      </a:rPr>
                      <m:t>⋅</m:t>
                    </m:r>
                    <m:r>
                      <a:rPr lang="de-DE" b="1" i="1" smtClean="0">
                        <a:latin typeface="Cambria Math"/>
                      </a:rPr>
                      <m:t>𝒔𝒊𝒏</m:t>
                    </m:r>
                    <m:r>
                      <a:rPr lang="de-DE" b="1" i="1" smtClean="0">
                        <a:latin typeface="Cambria Math"/>
                      </a:rPr>
                      <m:t> ∢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𝑫𝑬𝑺</m:t>
                    </m:r>
                    <m:r>
                      <a:rPr lang="de-DE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1" i="0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de-DE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b="1" i="0" smtClean="0">
                        <a:latin typeface="Cambria Math"/>
                        <a:ea typeface="Cambria Math"/>
                      </a:rPr>
                      <m:t>𝟐𝟒</m:t>
                    </m:r>
                    <m:r>
                      <a:rPr lang="de-DE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1" i="0" smtClean="0">
                        <a:latin typeface="Cambria Math"/>
                        <a:ea typeface="Cambria Math"/>
                      </a:rPr>
                      <m:t>𝐜</m:t>
                    </m:r>
                    <m:sSup>
                      <m:sSupPr>
                        <m:ctrlPr>
                          <a:rPr lang="de-DE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1" i="0" smtClean="0"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p>
                        <m:r>
                          <a:rPr lang="de-DE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𝑭𝒊𝒈𝒖𝒓</m:t>
                          </m:r>
                        </m:sub>
                      </m:sSub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𝟐𝟎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𝟓𝟖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𝟐𝟎</m:t>
                      </m:r>
                      <m:r>
                        <a:rPr lang="de-DE" b="1" i="1" smtClean="0"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latin typeface="Cambria Math"/>
                        </a:rPr>
                        <m:t>𝟓𝟖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</a:rPr>
                        <m:t>&lt;</m:t>
                      </m:r>
                      <m:r>
                        <a:rPr lang="de-DE" b="1" i="1" smtClean="0">
                          <a:latin typeface="Cambria Math"/>
                        </a:rPr>
                        <m:t>𝟒𝟓</m:t>
                      </m:r>
                      <m:r>
                        <a:rPr lang="de-DE" b="1" i="1" smtClean="0">
                          <a:latin typeface="Cambria Math"/>
                        </a:rPr>
                        <m:t> </m:t>
                      </m:r>
                      <m:r>
                        <a:rPr lang="de-DE" b="1" i="1" smtClean="0">
                          <a:latin typeface="Cambria Math"/>
                        </a:rPr>
                        <m:t>𝒄</m:t>
                      </m:r>
                      <m:sSup>
                        <m:sSupPr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de-D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b="1" i="1" smtClean="0">
                          <a:latin typeface="Cambria Math"/>
                        </a:rPr>
                        <m:t>:</m:t>
                      </m:r>
                      <m:r>
                        <a:rPr lang="de-DE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r>
                  <a:rPr lang="de-DE" b="1" dirty="0">
                    <a:latin typeface="Calibri" pitchFamily="34" charset="0"/>
                  </a:rPr>
                  <a:t>	</a:t>
                </a:r>
                <a:r>
                  <a:rPr lang="de-DE" b="1" dirty="0" smtClean="0">
                    <a:latin typeface="Calibri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424937" cy="58326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1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24936" cy="93610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de-DE" sz="2400" b="1" dirty="0" smtClean="0">
                <a:latin typeface="Calibri" pitchFamily="34" charset="0"/>
              </a:rPr>
              <a:t>A1.2 Bestimmen Sie rechnerisch die Masse der Edelstahlniete, wenn 1 cm³ Edelstahl eine Masse von 7,85 g hat.</a:t>
            </a:r>
            <a:endParaRPr lang="de-DE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1P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0"/>
    </mc:Choice>
    <mc:Fallback xmlns="">
      <p:transition spd="slow" advClick="0"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1489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904656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𝟏𝟓𝟗𝟓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𝟖𝟏</m:t>
                      </m:r>
                      <m:r>
                        <a:rPr lang="de-DE" sz="2400" b="1" i="1" smtClean="0">
                          <a:latin typeface="Cambria Math"/>
                        </a:rPr>
                        <m:t> </m:t>
                      </m:r>
                      <m:r>
                        <a:rPr lang="de-DE" sz="2400" b="1" i="1" smtClean="0"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≜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𝒄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:endParaRPr lang="de-DE" sz="2400" b="1" dirty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𝟏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𝟔𝟎</m:t>
                      </m:r>
                      <m:r>
                        <a:rPr lang="de-DE" sz="2400" b="1" i="1" smtClean="0">
                          <a:latin typeface="Cambria Math"/>
                        </a:rPr>
                        <m:t>⋅</m:t>
                      </m:r>
                      <m:r>
                        <a:rPr lang="de-DE" sz="2400" b="1" i="1" smtClean="0">
                          <a:latin typeface="Cambria Math"/>
                        </a:rPr>
                        <m:t>𝟕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𝟖𝟓</m:t>
                      </m:r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</a:rPr>
                        <m:t>𝟏𝟐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𝟓𝟔</m:t>
                      </m:r>
                      <m:r>
                        <a:rPr lang="de-DE" sz="2400" b="1" i="1" smtClean="0">
                          <a:latin typeface="Cambria Math"/>
                        </a:rPr>
                        <m:t> </m:t>
                      </m:r>
                      <m:r>
                        <a:rPr lang="de-DE" sz="2400" b="1" i="1" smtClean="0"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de-DE" sz="24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59046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9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3168352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2.0 Die Parabel p mit dem Scheitel S(-2|-5) hat eine Gleichung der Form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𝒚</m:t>
                    </m:r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</a:rPr>
                      <m:t>𝟎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𝟐𝟓</m:t>
                    </m:r>
                    <m:sSup>
                      <m:sSup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de-DE" sz="2400" b="1" i="1" smtClean="0">
                        <a:latin typeface="Cambria Math"/>
                      </a:rPr>
                      <m:t>+</m:t>
                    </m:r>
                    <m:r>
                      <a:rPr lang="de-DE" sz="2400" b="1" i="1" smtClean="0">
                        <a:latin typeface="Cambria Math"/>
                      </a:rPr>
                      <m:t>𝒃𝒙</m:t>
                    </m:r>
                    <m:r>
                      <a:rPr lang="de-DE" sz="2400" b="1" i="1" smtClean="0">
                        <a:latin typeface="Cambria Math"/>
                      </a:rPr>
                      <m:t>+</m:t>
                    </m:r>
                    <m:r>
                      <a:rPr lang="de-DE" sz="2400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𝔾</m:t>
                    </m:r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</a:rPr>
                      <m:t>ℝ</m:t>
                    </m:r>
                    <m:r>
                      <a:rPr lang="de-DE" sz="24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de-DE" sz="2400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𝒃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𝒄</m:t>
                    </m:r>
                    <m:r>
                      <a:rPr lang="de-DE" sz="2400" b="1" i="1" smtClean="0">
                        <a:latin typeface="Cambria Math"/>
                      </a:rPr>
                      <m:t>∈</m:t>
                    </m:r>
                    <m:r>
                      <a:rPr lang="de-DE" sz="2400" b="1" i="1" smtClean="0">
                        <a:latin typeface="Cambria Math"/>
                      </a:rPr>
                      <m:t>ℝ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 Die Gerade g hat die Gleichung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𝒚</m:t>
                    </m:r>
                    <m:r>
                      <a:rPr lang="de-DE" sz="2400" b="1" i="1" smtClean="0">
                        <a:latin typeface="Cambria Math"/>
                      </a:rPr>
                      <m:t>=−</m:t>
                    </m:r>
                    <m:r>
                      <a:rPr lang="de-DE" sz="2400" b="1" i="1" smtClean="0">
                        <a:latin typeface="Cambria Math"/>
                      </a:rPr>
                      <m:t>𝟎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𝟓</m:t>
                    </m:r>
                    <m:r>
                      <a:rPr lang="de-DE" sz="2400" b="1" i="1" smtClean="0">
                        <a:latin typeface="Cambria Math"/>
                      </a:rPr>
                      <m:t>𝒙</m:t>
                    </m:r>
                    <m:r>
                      <a:rPr lang="de-DE" sz="2400" b="1" i="1" smtClean="0">
                        <a:latin typeface="Cambria Math"/>
                      </a:rPr>
                      <m:t>+</m:t>
                    </m:r>
                    <m:r>
                      <a:rPr lang="de-DE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/>
                      </a:rPr>
                      <m:t>𝔾</m:t>
                    </m:r>
                    <m:r>
                      <a:rPr lang="de-DE" sz="2400" b="1" i="1">
                        <a:latin typeface="Cambria Math"/>
                      </a:rPr>
                      <m:t>=</m:t>
                    </m:r>
                    <m:r>
                      <a:rPr lang="de-DE" sz="2400" b="1" i="1">
                        <a:latin typeface="Cambria Math"/>
                      </a:rPr>
                      <m:t>ℝ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.</a:t>
                </a: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Runden Sie im Folgenden auf zwei Stellen nach dem Komma.</a:t>
                </a:r>
              </a:p>
              <a:p>
                <a:pPr marL="45720" indent="0" algn="just">
                  <a:buNone/>
                </a:pPr>
                <a:endParaRPr lang="de-DE" sz="2400" b="1" dirty="0">
                  <a:latin typeface="Calibri" pitchFamily="34" charset="0"/>
                </a:endParaRPr>
              </a:p>
              <a:p>
                <a:pPr marL="45720" indent="0" algn="just">
                  <a:buNone/>
                </a:pPr>
                <a:r>
                  <a:rPr lang="de-DE" sz="2400" b="1" dirty="0" smtClean="0">
                    <a:latin typeface="Calibri" pitchFamily="34" charset="0"/>
                  </a:rPr>
                  <a:t>A2.1 Zeigen Sie durch Rechnung, dass die Parabel p die Gleichung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/>
                      </a:rPr>
                      <m:t>𝒚</m:t>
                    </m:r>
                    <m:r>
                      <a:rPr lang="de-DE" sz="2400" b="1" i="1" smtClean="0">
                        <a:latin typeface="Cambria Math"/>
                      </a:rPr>
                      <m:t>=</m:t>
                    </m:r>
                    <m:r>
                      <a:rPr lang="de-DE" sz="2400" b="1" i="1" smtClean="0">
                        <a:latin typeface="Cambria Math"/>
                      </a:rPr>
                      <m:t>𝟎</m:t>
                    </m:r>
                    <m:r>
                      <a:rPr lang="de-DE" sz="2400" b="1" i="1" smtClean="0">
                        <a:latin typeface="Cambria Math"/>
                      </a:rPr>
                      <m:t>,</m:t>
                    </m:r>
                    <m:r>
                      <a:rPr lang="de-DE" sz="2400" b="1" i="1" smtClean="0">
                        <a:latin typeface="Cambria Math"/>
                      </a:rPr>
                      <m:t>𝟐𝟓</m:t>
                    </m:r>
                    <m:sSup>
                      <m:sSupPr>
                        <m:ctrlPr>
                          <a:rPr lang="de-DE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de-DE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de-DE" sz="2400" b="1" i="1" smtClean="0">
                        <a:latin typeface="Cambria Math"/>
                      </a:rPr>
                      <m:t>+</m:t>
                    </m:r>
                    <m:r>
                      <a:rPr lang="de-DE" sz="2400" b="1" i="1" smtClean="0">
                        <a:latin typeface="Cambria Math"/>
                      </a:rPr>
                      <m:t>𝒙</m:t>
                    </m:r>
                    <m:r>
                      <a:rPr lang="de-DE" sz="2400" b="1" i="1" smtClean="0">
                        <a:latin typeface="Cambria Math"/>
                      </a:rPr>
                      <m:t>−</m:t>
                    </m:r>
                    <m:r>
                      <a:rPr lang="de-DE" sz="24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de-DE" sz="2400" b="1" dirty="0" smtClean="0">
                    <a:latin typeface="Calibri" pitchFamily="34" charset="0"/>
                  </a:rPr>
                  <a:t> hat.</a:t>
                </a:r>
                <a:endParaRPr lang="de-DE" sz="24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3168352"/>
              </a:xfrm>
              <a:blipFill rotWithShape="1">
                <a:blip r:embed="rId3"/>
                <a:stretch>
                  <a:fillRect l="-513" t="-1538" r="-11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1P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7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0"/>
    </mc:Choice>
    <mc:Fallback xmlns="">
      <p:transition spd="slow" advClick="0"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7593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3168352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de-DE" sz="2400" dirty="0" smtClean="0"/>
                  <a:t>Scheitelform, S(-2|-5)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𝒚</m:t>
                      </m:r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</a:rPr>
                        <m:t>𝒂</m:t>
                      </m:r>
                      <m:r>
                        <a:rPr lang="de-DE" sz="2400" b="1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de-DE" sz="24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de-DE" sz="2400" b="1" i="1" smtClean="0"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sz="24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de-DE" sz="24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𝒚</m:t>
                      </m:r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</a:rPr>
                        <m:t>𝟎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𝟐𝟓</m:t>
                      </m:r>
                      <m:r>
                        <a:rPr lang="de-DE" sz="2400" b="1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de-DE" sz="2400" b="1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de-DE" sz="24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sz="2400" b="1" i="1" smtClean="0">
                          <a:latin typeface="Cambria Math"/>
                        </a:rPr>
                        <m:t>+(−</m:t>
                      </m:r>
                      <m:r>
                        <a:rPr lang="de-DE" sz="2400" b="1" i="1" smtClean="0">
                          <a:latin typeface="Cambria Math"/>
                        </a:rPr>
                        <m:t>𝟓</m:t>
                      </m:r>
                      <m:r>
                        <a:rPr lang="de-DE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𝒚</m:t>
                      </m:r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</a:rPr>
                        <m:t>𝟎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𝟐𝟓</m:t>
                      </m:r>
                      <m:r>
                        <a:rPr lang="de-DE" sz="2400" b="1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de-DE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DE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de-DE" sz="24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de-DE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de-DE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de-DE" sz="2400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de-DE" sz="2400" b="1" i="1" smtClean="0">
                          <a:latin typeface="Cambria Math"/>
                        </a:rPr>
                        <m:t>−</m:t>
                      </m:r>
                      <m:r>
                        <a:rPr lang="de-DE" sz="2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de-DE" sz="2400" b="1" dirty="0" smtClean="0">
                  <a:latin typeface="Calibri" pitchFamily="34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/>
                        </a:rPr>
                        <m:t>𝒚</m:t>
                      </m:r>
                      <m:r>
                        <a:rPr lang="de-DE" sz="2400" b="1" i="1" smtClean="0">
                          <a:latin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</a:rPr>
                        <m:t>𝟎</m:t>
                      </m:r>
                      <m:r>
                        <a:rPr lang="de-DE" sz="2400" b="1" i="1" smtClean="0">
                          <a:latin typeface="Cambria Math"/>
                        </a:rPr>
                        <m:t>,</m:t>
                      </m:r>
                      <m:r>
                        <a:rPr lang="de-DE" sz="2400" b="1" i="1" smtClean="0">
                          <a:latin typeface="Cambria Math"/>
                        </a:rPr>
                        <m:t>𝟐𝟓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e-DE" sz="2400" b="1" i="1" smtClean="0">
                          <a:latin typeface="Cambria Math"/>
                        </a:rPr>
                        <m:t>+</m:t>
                      </m:r>
                      <m:r>
                        <a:rPr lang="de-DE" sz="2400" b="1" i="1" smtClean="0">
                          <a:latin typeface="Cambria Math"/>
                        </a:rPr>
                        <m:t>𝒙</m:t>
                      </m:r>
                      <m:r>
                        <a:rPr lang="de-DE" sz="2400" b="1" i="1" smtClean="0">
                          <a:latin typeface="Cambria Math"/>
                        </a:rPr>
                        <m:t>−</m:t>
                      </m:r>
                      <m:r>
                        <a:rPr lang="de-DE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de-DE" sz="24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7" y="404664"/>
                <a:ext cx="8318955" cy="3168352"/>
              </a:xfrm>
              <a:blipFill rotWithShape="1">
                <a:blip r:embed="rId2"/>
                <a:stretch>
                  <a:fillRect l="-513" t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8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251519" y="260648"/>
            <a:ext cx="7992889" cy="619268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de-DE" sz="2400" b="1" dirty="0" smtClean="0">
                <a:latin typeface="Calibri" pitchFamily="34" charset="0"/>
              </a:rPr>
              <a:t>A2.2: Die Gerade g schneidet die Parabel p in den Punkten P und Q. Berechnen Sie die Koordinaten der Schnittpunkte P und Q.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5862439"/>
            <a:ext cx="770600" cy="7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30" y="5862439"/>
            <a:ext cx="7799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62439"/>
            <a:ext cx="796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8712985" y="-74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3P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3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"/>
    </mc:Choice>
    <mc:Fallback xmlns="">
      <p:transition spd="slow" advClick="0" advTm="5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7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E6C08BEF30FC49A4D81BB8FB1B31DF" ma:contentTypeVersion="5" ma:contentTypeDescription="Ein neues Dokument erstellen." ma:contentTypeScope="" ma:versionID="9aa482828ae0bcb73a366822b113c8e2">
  <xsd:schema xmlns:xsd="http://www.w3.org/2001/XMLSchema" xmlns:xs="http://www.w3.org/2001/XMLSchema" xmlns:p="http://schemas.microsoft.com/office/2006/metadata/properties" xmlns:ns2="572ed074-dc41-4cdd-98c5-48a824c09bdd" targetNamespace="http://schemas.microsoft.com/office/2006/metadata/properties" ma:root="true" ma:fieldsID="0530dac984375bb849c78f3b8416507f" ns2:_="">
    <xsd:import namespace="572ed074-dc41-4cdd-98c5-48a824c09b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ed074-dc41-4cdd-98c5-48a824c09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7DA6C7-2A4C-44F9-BCFA-E20127354F7B}"/>
</file>

<file path=customXml/itemProps2.xml><?xml version="1.0" encoding="utf-8"?>
<ds:datastoreItem xmlns:ds="http://schemas.openxmlformats.org/officeDocument/2006/customXml" ds:itemID="{4CD13C24-2DDD-4D7F-BB55-33150AAD536F}"/>
</file>

<file path=customXml/itemProps3.xml><?xml version="1.0" encoding="utf-8"?>
<ds:datastoreItem xmlns:ds="http://schemas.openxmlformats.org/officeDocument/2006/customXml" ds:itemID="{A56BE470-F928-46ED-A972-2D7CEBB388C7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2606</Words>
  <Application>Microsoft Office PowerPoint</Application>
  <PresentationFormat>Bildschirmpräsentation (4:3)</PresentationFormat>
  <Paragraphs>232</Paragraphs>
  <Slides>44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Slipstream</vt:lpstr>
      <vt:lpstr>Abschlussprüfung Haupttermin 2013</vt:lpstr>
      <vt:lpstr>MII / III – HT 2013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  <vt:lpstr>PowerPoint-Präsentation</vt:lpstr>
      <vt:lpstr>Lösung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Zeichnen auf Zeit</dc:title>
  <dc:creator>Tin Wing</dc:creator>
  <cp:lastModifiedBy>Derwing</cp:lastModifiedBy>
  <cp:revision>60</cp:revision>
  <dcterms:created xsi:type="dcterms:W3CDTF">2013-04-28T16:53:15Z</dcterms:created>
  <dcterms:modified xsi:type="dcterms:W3CDTF">2014-03-07T17:24:04Z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0x01010065E6C08BEF30FC49A4D81BB8FB1B31DF</vt:lpwstr>
  </property>
</Properties>
</file>