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3" r:id="rId6"/>
    <p:sldId id="266" r:id="rId7"/>
    <p:sldId id="265" r:id="rId8"/>
    <p:sldId id="268" r:id="rId9"/>
    <p:sldId id="260" r:id="rId10"/>
    <p:sldId id="261" r:id="rId11"/>
    <p:sldId id="267" r:id="rId12"/>
    <p:sldId id="262" r:id="rId13"/>
    <p:sldId id="25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8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FD984E-54C3-4CF9-AD45-4D5D36045FD0}" type="datetimeFigureOut">
              <a:rPr lang="de-DE" smtClean="0"/>
              <a:t>16.06.2012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C354B9-8CA8-40E8-BAB8-D24357CF98B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Erkennen von Ansätzen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Abschlussprüfung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92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84" y="188640"/>
            <a:ext cx="70294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338984" y="5805264"/>
                <a:ext cx="60837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𝐴𝐶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4" y="5805264"/>
                <a:ext cx="608372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23527" y="6309320"/>
                <a:ext cx="917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𝐵𝐴𝐶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6309320"/>
                <a:ext cx="91775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/>
          <p:cNvSpPr/>
          <p:nvPr/>
        </p:nvSpPr>
        <p:spPr>
          <a:xfrm>
            <a:off x="2627784" y="4863133"/>
            <a:ext cx="936104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315813" y="4863133"/>
            <a:ext cx="936104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995936" y="4863133"/>
            <a:ext cx="108012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84" y="5229200"/>
            <a:ext cx="6915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12"/>
          <p:cNvCxnSpPr/>
          <p:nvPr/>
        </p:nvCxnSpPr>
        <p:spPr>
          <a:xfrm flipV="1">
            <a:off x="4211960" y="1196752"/>
            <a:ext cx="2448272" cy="1584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96721" y="5837902"/>
            <a:ext cx="135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Kosinussatz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211960" y="2780928"/>
            <a:ext cx="28083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6660232" y="1268760"/>
            <a:ext cx="360040" cy="15121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Bogen 21"/>
          <p:cNvSpPr/>
          <p:nvPr/>
        </p:nvSpPr>
        <p:spPr>
          <a:xfrm>
            <a:off x="6488356" y="2278753"/>
            <a:ext cx="1063832" cy="1004349"/>
          </a:xfrm>
          <a:prstGeom prst="arc">
            <a:avLst>
              <a:gd name="adj1" fmla="val 10733419"/>
              <a:gd name="adj2" fmla="val 153628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Bogen 22"/>
          <p:cNvSpPr/>
          <p:nvPr/>
        </p:nvSpPr>
        <p:spPr>
          <a:xfrm>
            <a:off x="3680044" y="2278752"/>
            <a:ext cx="1063832" cy="1004349"/>
          </a:xfrm>
          <a:prstGeom prst="arc">
            <a:avLst>
              <a:gd name="adj1" fmla="val 19725228"/>
              <a:gd name="adj2" fmla="val 2152102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23"/>
          <p:cNvCxnSpPr/>
          <p:nvPr/>
        </p:nvCxnSpPr>
        <p:spPr>
          <a:xfrm flipV="1">
            <a:off x="4211960" y="1196752"/>
            <a:ext cx="2448272" cy="15841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106852" y="6307911"/>
            <a:ext cx="2647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Sinussatz </a:t>
            </a:r>
            <a:r>
              <a:rPr lang="de-DE" sz="1400" dirty="0" smtClean="0"/>
              <a:t>(oder </a:t>
            </a:r>
            <a:r>
              <a:rPr lang="de-DE" sz="1400" dirty="0" err="1" smtClean="0"/>
              <a:t>Kosinussatz</a:t>
            </a:r>
            <a:r>
              <a:rPr lang="de-DE" sz="1400" dirty="0" smtClean="0"/>
              <a:t>)</a:t>
            </a:r>
            <a:endParaRPr lang="de-DE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5306207" y="4781833"/>
                <a:ext cx="158780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𝐴𝐶</m:t>
                        </m:r>
                      </m:e>
                    </m:bar>
                    <m:r>
                      <a:rPr lang="de-DE" b="0" i="1" smtClean="0">
                        <a:latin typeface="Cambria Math"/>
                      </a:rPr>
                      <m:t>=61,1</m:t>
                    </m:r>
                  </m:oMath>
                </a14:m>
                <a:r>
                  <a:rPr lang="de-DE" dirty="0" smtClean="0"/>
                  <a:t> cm</a:t>
                </a:r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07" y="4781833"/>
                <a:ext cx="1587807" cy="401970"/>
              </a:xfrm>
              <a:prstGeom prst="rect">
                <a:avLst/>
              </a:prstGeom>
              <a:blipFill rotWithShape="1">
                <a:blip r:embed="rId6"/>
                <a:stretch>
                  <a:fillRect r="-2682" b="-227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hteck 26"/>
          <p:cNvSpPr/>
          <p:nvPr/>
        </p:nvSpPr>
        <p:spPr>
          <a:xfrm>
            <a:off x="5364088" y="4863133"/>
            <a:ext cx="105226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6928213" y="4822483"/>
                <a:ext cx="1677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𝐵𝐴𝐶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=33,6°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213" y="4822483"/>
                <a:ext cx="16775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5112350" y="5805264"/>
                <a:ext cx="61940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𝐶𝐷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350" y="5805264"/>
                <a:ext cx="619400" cy="401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Gerade Verbindung 29"/>
          <p:cNvCxnSpPr/>
          <p:nvPr/>
        </p:nvCxnSpPr>
        <p:spPr>
          <a:xfrm>
            <a:off x="4655516" y="1196752"/>
            <a:ext cx="200471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5734118" y="5821583"/>
            <a:ext cx="135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Kosinussatz</a:t>
            </a:r>
            <a:endParaRPr lang="de-DE" dirty="0"/>
          </a:p>
        </p:txBody>
      </p:sp>
      <p:cxnSp>
        <p:nvCxnSpPr>
          <p:cNvPr id="33" name="Gerade Verbindung 32"/>
          <p:cNvCxnSpPr/>
          <p:nvPr/>
        </p:nvCxnSpPr>
        <p:spPr>
          <a:xfrm flipH="1">
            <a:off x="4211960" y="1196752"/>
            <a:ext cx="443556" cy="15841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Bogen 35"/>
          <p:cNvSpPr/>
          <p:nvPr/>
        </p:nvSpPr>
        <p:spPr>
          <a:xfrm>
            <a:off x="3680044" y="2292708"/>
            <a:ext cx="1063832" cy="1004349"/>
          </a:xfrm>
          <a:prstGeom prst="arc">
            <a:avLst>
              <a:gd name="adj1" fmla="val 17216641"/>
              <a:gd name="adj2" fmla="val 1963438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5222768" y="6309320"/>
                <a:ext cx="10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𝐶𝐴𝐷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68" y="6309320"/>
                <a:ext cx="109869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6273545" y="6307911"/>
                <a:ext cx="1754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𝐵𝐴𝐷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−∢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𝐵𝐴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545" y="6307911"/>
                <a:ext cx="175483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Bogen 39"/>
          <p:cNvSpPr/>
          <p:nvPr/>
        </p:nvSpPr>
        <p:spPr>
          <a:xfrm>
            <a:off x="3680043" y="2292707"/>
            <a:ext cx="1063832" cy="1004349"/>
          </a:xfrm>
          <a:prstGeom prst="arc">
            <a:avLst>
              <a:gd name="adj1" fmla="val 19725228"/>
              <a:gd name="adj2" fmla="val 2152102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Bogen 40"/>
          <p:cNvSpPr/>
          <p:nvPr/>
        </p:nvSpPr>
        <p:spPr>
          <a:xfrm>
            <a:off x="3538332" y="2158919"/>
            <a:ext cx="1347255" cy="1271925"/>
          </a:xfrm>
          <a:prstGeom prst="arc">
            <a:avLst>
              <a:gd name="adj1" fmla="val 17152960"/>
              <a:gd name="adj2" fmla="val 2152102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7084136" y="4863133"/>
            <a:ext cx="1521652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2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2" grpId="0" animBg="1"/>
      <p:bldP spid="12" grpId="1" animBg="1"/>
      <p:bldP spid="12" grpId="2" animBg="1"/>
      <p:bldP spid="12" grpId="3" animBg="1"/>
      <p:bldP spid="12" grpId="4" animBg="1"/>
      <p:bldP spid="15" grpId="0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5" grpId="0"/>
      <p:bldP spid="26" grpId="0"/>
      <p:bldP spid="27" grpId="0" animBg="1"/>
      <p:bldP spid="27" grpId="1" animBg="1"/>
      <p:bldP spid="27" grpId="2" animBg="1"/>
      <p:bldP spid="28" grpId="0"/>
      <p:bldP spid="29" grpId="0"/>
      <p:bldP spid="32" grpId="0"/>
      <p:bldP spid="36" grpId="0" animBg="1"/>
      <p:bldP spid="37" grpId="0"/>
      <p:bldP spid="38" grpId="0"/>
      <p:bldP spid="40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55055"/>
            <a:ext cx="35242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6890"/>
            <a:ext cx="5657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9187"/>
            <a:ext cx="64674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5" y="2812286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Schnittpunkt:</a:t>
            </a:r>
            <a:endParaRPr lang="de-DE" dirty="0" smtClean="0"/>
          </a:p>
        </p:txBody>
      </p:sp>
      <p:sp>
        <p:nvSpPr>
          <p:cNvPr id="5" name="Rechteck 4"/>
          <p:cNvSpPr/>
          <p:nvPr/>
        </p:nvSpPr>
        <p:spPr>
          <a:xfrm>
            <a:off x="2877008" y="1627904"/>
            <a:ext cx="752266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53598" y="836489"/>
            <a:ext cx="88209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/>
              <p:cNvSpPr/>
              <p:nvPr/>
            </p:nvSpPr>
            <p:spPr>
              <a:xfrm>
                <a:off x="400282" y="3334018"/>
                <a:ext cx="6089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de-DE" b="0" dirty="0" smtClean="0"/>
                  <a:t> 			  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0,5</m:t>
                    </m:r>
                    <m:r>
                      <a:rPr lang="de-DE" b="0" i="1" smtClean="0">
                        <a:latin typeface="Cambria Math"/>
                      </a:rPr>
                      <m:t>𝑥</m:t>
                    </m:r>
                    <m:r>
                      <a:rPr lang="de-DE" b="0" i="1" smtClean="0">
                        <a:latin typeface="Cambria Math"/>
                      </a:rPr>
                      <m:t>−1=−0,25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+2</m:t>
                    </m:r>
                    <m:r>
                      <a:rPr lang="de-DE" b="0" i="1" smtClean="0">
                        <a:latin typeface="Cambria Math"/>
                      </a:rPr>
                      <m:t>𝑥</m:t>
                    </m:r>
                    <m:r>
                      <a:rPr lang="de-DE" b="0" i="1" smtClean="0">
                        <a:latin typeface="Cambria Math"/>
                      </a:rPr>
                      <m:t>+3</m:t>
                    </m:r>
                  </m:oMath>
                </a14:m>
                <a:endParaRPr lang="de-DE" dirty="0" smtClean="0"/>
              </a:p>
            </p:txBody>
          </p:sp>
        </mc:Choice>
        <mc:Fallback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2" y="3334018"/>
                <a:ext cx="6089424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01" t="-1639" b="-1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/>
          <p:cNvSpPr/>
          <p:nvPr/>
        </p:nvSpPr>
        <p:spPr>
          <a:xfrm>
            <a:off x="2339752" y="2812286"/>
            <a:ext cx="4061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Geradengleichung = Parabelgleichung</a:t>
            </a:r>
            <a:endParaRPr lang="de-DE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400282" y="3861048"/>
                <a:ext cx="7700110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de-DE" dirty="0" smtClean="0"/>
                  <a:t>Auf allgemeine Form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+</m:t>
                    </m:r>
                    <m:r>
                      <a:rPr lang="de-DE" b="0" i="1" smtClean="0">
                        <a:latin typeface="Cambria Math"/>
                      </a:rPr>
                      <m:t>𝑏𝑥</m:t>
                    </m:r>
                    <m:r>
                      <a:rPr lang="de-DE" b="0" i="1" smtClean="0">
                        <a:latin typeface="Cambria Math"/>
                      </a:rPr>
                      <m:t>+</m:t>
                    </m:r>
                    <m:r>
                      <a:rPr lang="de-DE" b="0" i="1" smtClean="0">
                        <a:latin typeface="Cambria Math"/>
                      </a:rPr>
                      <m:t>𝑐</m:t>
                    </m:r>
                    <m:r>
                      <a:rPr lang="de-DE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dirty="0" smtClean="0"/>
                  <a:t> bringen.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de-DE" dirty="0" smtClean="0"/>
                  <a:t>Lösungsformel für quadratische Gleichungen (Mitternachtsformel).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de-DE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de-DE" sz="1200" dirty="0" smtClean="0"/>
                  <a:t>Oder [Y=] -&gt;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200" b="0" i="0" smtClean="0">
                        <a:latin typeface="Cambria Math"/>
                      </a:rPr>
                      <m:t>y</m:t>
                    </m:r>
                    <m:r>
                      <a:rPr lang="de-DE" sz="1200" b="0" i="0" smtClean="0">
                        <a:latin typeface="Cambria Math"/>
                      </a:rPr>
                      <m:t>1=</m:t>
                    </m:r>
                    <m:r>
                      <a:rPr lang="de-DE" sz="1200" b="0" i="1" smtClean="0">
                        <a:latin typeface="Cambria Math"/>
                      </a:rPr>
                      <m:t>0,5</m:t>
                    </m:r>
                    <m:r>
                      <a:rPr lang="de-DE" sz="1200" b="0" i="1" smtClean="0">
                        <a:latin typeface="Cambria Math"/>
                      </a:rPr>
                      <m:t>𝑥</m:t>
                    </m:r>
                    <m:r>
                      <a:rPr lang="de-DE" sz="1200" b="0" i="1" smtClean="0">
                        <a:latin typeface="Cambria Math"/>
                      </a:rPr>
                      <m:t>−1;</m:t>
                    </m:r>
                    <m:r>
                      <a:rPr lang="de-DE" sz="1200" b="0" i="1" smtClean="0">
                        <a:latin typeface="Cambria Math"/>
                      </a:rPr>
                      <m:t>𝑦</m:t>
                    </m:r>
                    <m:r>
                      <a:rPr lang="de-DE" sz="1200" b="0" i="1" smtClean="0">
                        <a:latin typeface="Cambria Math"/>
                      </a:rPr>
                      <m:t>2=−0,25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1200" b="0" i="1" smtClean="0">
                        <a:latin typeface="Cambria Math"/>
                      </a:rPr>
                      <m:t>+2</m:t>
                    </m:r>
                    <m:r>
                      <a:rPr lang="de-DE" sz="1200" b="0" i="1" smtClean="0">
                        <a:latin typeface="Cambria Math"/>
                      </a:rPr>
                      <m:t>𝑥</m:t>
                    </m:r>
                    <m:r>
                      <a:rPr lang="de-DE" sz="1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de-DE" sz="1200" dirty="0" smtClean="0"/>
                  <a:t> -&gt; [CALC] -&gt; </a:t>
                </a:r>
                <a:r>
                  <a:rPr lang="de-DE" sz="1200" dirty="0" err="1" smtClean="0"/>
                  <a:t>Intsct</a:t>
                </a:r>
                <a:endParaRPr lang="de-DE" sz="1200" dirty="0" smtClean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2" y="3861048"/>
                <a:ext cx="7700110" cy="1107996"/>
              </a:xfrm>
              <a:prstGeom prst="rect">
                <a:avLst/>
              </a:prstGeom>
              <a:blipFill rotWithShape="1">
                <a:blip r:embed="rId6"/>
                <a:stretch>
                  <a:fillRect l="-554" t="-3297" b="-32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/>
          <p:cNvSpPr/>
          <p:nvPr/>
        </p:nvSpPr>
        <p:spPr>
          <a:xfrm>
            <a:off x="2307391" y="1255055"/>
            <a:ext cx="1612394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95536" y="5301208"/>
            <a:ext cx="673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X-Koordinaten in Parabel- oder Geradengleichung einsetzen.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283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/>
      <p:bldP spid="2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6178"/>
            <a:ext cx="65246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323528" y="2924944"/>
                <a:ext cx="915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𝐻𝑆𝐸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91505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23528" y="3501008"/>
                <a:ext cx="80470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𝐸𝑆</m:t>
                        </m:r>
                      </m:e>
                    </m:bar>
                    <m:r>
                      <a:rPr lang="de-DE" b="0" i="1" smtClean="0">
                        <a:latin typeface="Cambria Math"/>
                      </a:rPr>
                      <m:t>: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01008"/>
                <a:ext cx="804707" cy="401970"/>
              </a:xfrm>
              <a:prstGeom prst="rect">
                <a:avLst/>
              </a:prstGeom>
              <a:blipFill rotWithShape="1">
                <a:blip r:embed="rId4"/>
                <a:stretch>
                  <a:fillRect l="-4545" b="-196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/>
          <p:cNvSpPr/>
          <p:nvPr/>
        </p:nvSpPr>
        <p:spPr>
          <a:xfrm>
            <a:off x="939956" y="1345683"/>
            <a:ext cx="59726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915598" y="1345683"/>
            <a:ext cx="56817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11560" y="413048"/>
            <a:ext cx="72008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569803"/>
            <a:ext cx="37052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Bogen 12"/>
          <p:cNvSpPr/>
          <p:nvPr/>
        </p:nvSpPr>
        <p:spPr>
          <a:xfrm>
            <a:off x="5665488" y="1634365"/>
            <a:ext cx="1403559" cy="1325081"/>
          </a:xfrm>
          <a:prstGeom prst="arc">
            <a:avLst>
              <a:gd name="adj1" fmla="val 12949185"/>
              <a:gd name="adj2" fmla="val 14214813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238585" y="2908625"/>
                <a:ext cx="227992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Kosinussatz 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𝐸𝑆</m:t>
                        </m:r>
                      </m:e>
                    </m:bar>
                  </m:oMath>
                </a14:m>
                <a:r>
                  <a:rPr lang="de-DE" dirty="0" smtClean="0"/>
                  <a:t>=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𝐻</m:t>
                        </m:r>
                        <m:r>
                          <a:rPr lang="de-DE" b="0" i="1" smtClean="0">
                            <a:latin typeface="Cambria Math"/>
                          </a:rPr>
                          <m:t>𝑆</m:t>
                        </m:r>
                      </m:e>
                    </m:bar>
                  </m:oMath>
                </a14:m>
                <a:r>
                  <a:rPr lang="de-DE" dirty="0" smtClean="0"/>
                  <a:t>)</a:t>
                </a:r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585" y="2908625"/>
                <a:ext cx="2279920" cy="401970"/>
              </a:xfrm>
              <a:prstGeom prst="rect">
                <a:avLst/>
              </a:prstGeom>
              <a:blipFill rotWithShape="1">
                <a:blip r:embed="rId6"/>
                <a:stretch>
                  <a:fillRect l="-2139" r="-1604" b="-227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14"/>
          <p:cNvCxnSpPr/>
          <p:nvPr/>
        </p:nvCxnSpPr>
        <p:spPr>
          <a:xfrm>
            <a:off x="4499992" y="980728"/>
            <a:ext cx="1872208" cy="13059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076056" y="404664"/>
            <a:ext cx="1296144" cy="18820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4467741" y="383069"/>
            <a:ext cx="576064" cy="5760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238586" y="3517327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Satz des Pythagoras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>
          <a:xfrm flipV="1">
            <a:off x="4467741" y="980728"/>
            <a:ext cx="0" cy="15890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467741" y="2286703"/>
            <a:ext cx="1904459" cy="28310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323526" y="4149080"/>
                <a:ext cx="80470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𝐴𝑆</m:t>
                        </m:r>
                      </m:e>
                    </m:bar>
                    <m:r>
                      <a:rPr lang="de-DE" b="0" i="1" smtClean="0">
                        <a:latin typeface="Cambria Math"/>
                      </a:rPr>
                      <m:t>: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6" y="4149080"/>
                <a:ext cx="804707" cy="401970"/>
              </a:xfrm>
              <a:prstGeom prst="rect">
                <a:avLst/>
              </a:prstGeom>
              <a:blipFill rotWithShape="1">
                <a:blip r:embed="rId7"/>
                <a:stretch>
                  <a:fillRect l="-4545" b="-196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1238585" y="4165399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Satz des Pythagoras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>
          <a:xfrm flipV="1">
            <a:off x="6084168" y="2286703"/>
            <a:ext cx="283100" cy="2831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V="1">
            <a:off x="4499992" y="2569803"/>
            <a:ext cx="158417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30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6934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693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6" y="2420888"/>
            <a:ext cx="552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Zwei beliebige Punkte der Parabel sind gegeben.</a:t>
            </a:r>
            <a:endParaRPr lang="de-DE" dirty="0" smtClean="0"/>
          </a:p>
        </p:txBody>
      </p:sp>
      <p:sp>
        <p:nvSpPr>
          <p:cNvPr id="5" name="Rechteck 4"/>
          <p:cNvSpPr/>
          <p:nvPr/>
        </p:nvSpPr>
        <p:spPr>
          <a:xfrm>
            <a:off x="3879182" y="332656"/>
            <a:ext cx="764826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076056" y="332656"/>
            <a:ext cx="108012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95536" y="2942620"/>
            <a:ext cx="6970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Parabelgleichung mit zwei unbekannten Parametern (a und b).</a:t>
            </a:r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395536" y="3573016"/>
            <a:ext cx="67938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Aufstellen von zwei Gleichungen (lineares Gleichungssystem)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Einsetzen der Koordinaten von P in Gleichung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Einsetzen der Koordinaten von Q in Gleichung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LGS lösen</a:t>
            </a:r>
            <a:endParaRPr lang="de-DE" dirty="0" smtClean="0"/>
          </a:p>
        </p:txBody>
      </p:sp>
      <p:sp>
        <p:nvSpPr>
          <p:cNvPr id="11" name="Rechteck 10"/>
          <p:cNvSpPr/>
          <p:nvPr/>
        </p:nvSpPr>
        <p:spPr>
          <a:xfrm>
            <a:off x="2195735" y="620688"/>
            <a:ext cx="1541003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339" y="1988840"/>
            <a:ext cx="448627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3" y="260648"/>
            <a:ext cx="712224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28" y="1599626"/>
            <a:ext cx="7002924" cy="48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Gerade Verbindung 4"/>
          <p:cNvCxnSpPr/>
          <p:nvPr/>
        </p:nvCxnSpPr>
        <p:spPr>
          <a:xfrm>
            <a:off x="4499992" y="5445224"/>
            <a:ext cx="324036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4499992" y="4941168"/>
            <a:ext cx="3744416" cy="4945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7740352" y="4941168"/>
            <a:ext cx="504056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03528" y="2276872"/>
                <a:ext cx="6696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𝐵𝑀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28" y="2276872"/>
                <a:ext cx="669607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03527" y="3140968"/>
                <a:ext cx="59311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𝑆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27" y="3140968"/>
                <a:ext cx="593111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Gerade Verbindung 20"/>
          <p:cNvCxnSpPr/>
          <p:nvPr/>
        </p:nvCxnSpPr>
        <p:spPr>
          <a:xfrm flipH="1">
            <a:off x="4499992" y="2204864"/>
            <a:ext cx="3240360" cy="32308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7740352" y="2204864"/>
            <a:ext cx="0" cy="32308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4526822" y="5445224"/>
            <a:ext cx="32403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303526" y="4005064"/>
                <a:ext cx="1887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𝑀𝐵𝑆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𝑜𝑑𝑒𝑟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d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de-DE" dirty="0" smtClean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26" y="4005064"/>
                <a:ext cx="188795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Bogen 23"/>
          <p:cNvSpPr/>
          <p:nvPr/>
        </p:nvSpPr>
        <p:spPr>
          <a:xfrm>
            <a:off x="4427984" y="5111678"/>
            <a:ext cx="576064" cy="648071"/>
          </a:xfrm>
          <a:prstGeom prst="arc">
            <a:avLst>
              <a:gd name="adj1" fmla="val 17209201"/>
              <a:gd name="adj2" fmla="val 21559806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973135" y="2292261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Satz des Pythagoras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973135" y="3157287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Satz des Pythagoras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eck 26"/>
              <p:cNvSpPr/>
              <p:nvPr/>
            </p:nvSpPr>
            <p:spPr>
              <a:xfrm>
                <a:off x="2162189" y="3884262"/>
                <a:ext cx="124104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  <a:ea typeface="Cambria Math"/>
                        </a:rPr>
                        <m:t>tan</m:t>
                      </m:r>
                      <m:r>
                        <a:rPr lang="de-DE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/>
                              <a:ea typeface="Cambria Math"/>
                            </a:rPr>
                            <m:t>Geg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/>
                              <a:ea typeface="Cambria Math"/>
                            </a:rPr>
                            <m:t>An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89" y="3884262"/>
                <a:ext cx="1241045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hteck 29"/>
          <p:cNvSpPr/>
          <p:nvPr/>
        </p:nvSpPr>
        <p:spPr>
          <a:xfrm>
            <a:off x="352102" y="4756502"/>
            <a:ext cx="2225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(geht auch mit Sinus/Kosinus)</a:t>
            </a:r>
            <a:endParaRPr lang="de-DE" sz="1200" dirty="0"/>
          </a:p>
        </p:txBody>
      </p:sp>
      <p:sp>
        <p:nvSpPr>
          <p:cNvPr id="35" name="Rechteck 34"/>
          <p:cNvSpPr/>
          <p:nvPr/>
        </p:nvSpPr>
        <p:spPr>
          <a:xfrm>
            <a:off x="973136" y="980728"/>
            <a:ext cx="670052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2087383" y="980728"/>
            <a:ext cx="756426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4355976" y="923759"/>
                <a:ext cx="16490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/>
                          </a:rPr>
                          <m:t>𝐵𝑀</m:t>
                        </m:r>
                      </m:e>
                    </m:bar>
                    <m:r>
                      <a:rPr lang="de-DE" b="0" i="1" smtClean="0">
                        <a:latin typeface="Cambria Math"/>
                      </a:rPr>
                      <m:t>=9,17</m:t>
                    </m:r>
                  </m:oMath>
                </a14:m>
                <a:r>
                  <a:rPr lang="de-DE" dirty="0" smtClean="0"/>
                  <a:t> cm</a:t>
                </a:r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923759"/>
                <a:ext cx="164904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1538" r="-2593" b="-230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/>
          <p:cNvSpPr/>
          <p:nvPr/>
        </p:nvSpPr>
        <p:spPr>
          <a:xfrm>
            <a:off x="4427985" y="979798"/>
            <a:ext cx="115212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3275856" y="979798"/>
            <a:ext cx="63737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96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9" grpId="0"/>
      <p:bldP spid="24" grpId="0" animBg="1"/>
      <p:bldP spid="26" grpId="0"/>
      <p:bldP spid="32" grpId="0"/>
      <p:bldP spid="27" grpId="0"/>
      <p:bldP spid="30" grpId="0"/>
      <p:bldP spid="35" grpId="0" animBg="1"/>
      <p:bldP spid="35" grpId="1" animBg="1"/>
      <p:bldP spid="36" grpId="0" animBg="1"/>
      <p:bldP spid="36" grpId="1" animBg="1"/>
      <p:bldP spid="37" grpId="0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505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hteck 27"/>
          <p:cNvSpPr/>
          <p:nvPr/>
        </p:nvSpPr>
        <p:spPr>
          <a:xfrm>
            <a:off x="494114" y="706041"/>
            <a:ext cx="981542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031940" y="260648"/>
            <a:ext cx="1548172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52120" y="445545"/>
            <a:ext cx="1330126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3491880" y="483344"/>
            <a:ext cx="108012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19" y="1129514"/>
            <a:ext cx="65151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hteck 24"/>
          <p:cNvSpPr/>
          <p:nvPr/>
        </p:nvSpPr>
        <p:spPr>
          <a:xfrm>
            <a:off x="467544" y="1897070"/>
            <a:ext cx="7201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Zwei beliebige Punkte der Parabel sind gegeben. S</a:t>
            </a:r>
            <a:r>
              <a:rPr lang="de-DE" baseline="-25000" dirty="0" smtClean="0"/>
              <a:t>1</a:t>
            </a:r>
            <a:r>
              <a:rPr lang="de-DE" dirty="0" smtClean="0"/>
              <a:t>(2|0), S</a:t>
            </a:r>
            <a:r>
              <a:rPr lang="de-DE" baseline="-25000" dirty="0" smtClean="0"/>
              <a:t>2</a:t>
            </a:r>
            <a:r>
              <a:rPr lang="de-DE" dirty="0" smtClean="0"/>
              <a:t>(6|0)</a:t>
            </a:r>
            <a:endParaRPr lang="de-DE" dirty="0" smtClean="0"/>
          </a:p>
        </p:txBody>
      </p:sp>
      <p:sp>
        <p:nvSpPr>
          <p:cNvPr id="26" name="Rechteck 25"/>
          <p:cNvSpPr/>
          <p:nvPr/>
        </p:nvSpPr>
        <p:spPr>
          <a:xfrm>
            <a:off x="467544" y="2418802"/>
            <a:ext cx="6962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Parabelgleichung mit zwei unbekannten Parametern (b und c).</a:t>
            </a:r>
            <a:endParaRPr lang="de-DE" dirty="0" smtClean="0"/>
          </a:p>
        </p:txBody>
      </p:sp>
      <p:sp>
        <p:nvSpPr>
          <p:cNvPr id="27" name="Rechteck 26"/>
          <p:cNvSpPr/>
          <p:nvPr/>
        </p:nvSpPr>
        <p:spPr>
          <a:xfrm>
            <a:off x="467544" y="3049198"/>
            <a:ext cx="67938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Aufstellen von zwei Gleichungen (lineares Gleichungssystem)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Einsetzen der Koordinaten von </a:t>
            </a:r>
            <a:r>
              <a:rPr lang="de-DE" dirty="0" smtClean="0"/>
              <a:t>S</a:t>
            </a:r>
            <a:r>
              <a:rPr lang="de-DE" baseline="-25000" dirty="0" smtClean="0"/>
              <a:t>1</a:t>
            </a:r>
            <a:r>
              <a:rPr lang="de-DE" dirty="0" smtClean="0"/>
              <a:t> in Gleichung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Einsetzen der Koordinaten von S</a:t>
            </a:r>
            <a:r>
              <a:rPr lang="de-DE" baseline="-25000" dirty="0" smtClean="0"/>
              <a:t>2</a:t>
            </a:r>
            <a:r>
              <a:rPr lang="de-DE" dirty="0" smtClean="0"/>
              <a:t> in Gleichung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LGS lösen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700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31" grpId="0" animBg="1"/>
      <p:bldP spid="31" grpId="1" animBg="1"/>
      <p:bldP spid="32" grpId="0" animBg="1"/>
      <p:bldP spid="32" grpId="1" animBg="1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44" y="476672"/>
            <a:ext cx="3661154" cy="264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467544" y="3326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de-DE" dirty="0" smtClean="0"/>
              <a:t>Frau Recht-Eck möchte ihr Grundstück mit </a:t>
            </a:r>
          </a:p>
          <a:p>
            <a:pPr algn="just"/>
            <a:r>
              <a:rPr lang="de-DE" dirty="0" smtClean="0"/>
              <a:t>der Flur-Nr. 712/84 (siehe nebenstehende </a:t>
            </a:r>
          </a:p>
          <a:p>
            <a:pPr algn="just"/>
            <a:r>
              <a:rPr lang="de-DE" dirty="0" smtClean="0"/>
              <a:t>Skizze), welches die Seitenlängen 60,00 m, 70,00 m und 80,00 m hat, gegen ein rechteckiges Grundstück mit dem gleichen Flächeninhalt eintauschen.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Berechne den Flächeninhalt.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67544" y="3068960"/>
                <a:ext cx="205851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𝐴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⋅</m:t>
                      </m:r>
                      <m:r>
                        <a:rPr lang="de-DE" b="0" i="1" smtClean="0"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latin typeface="Cambria Math"/>
                        </a:rPr>
                        <m:t>⋅</m:t>
                      </m:r>
                      <m:r>
                        <a:rPr lang="de-DE" b="0" i="1" smtClean="0">
                          <a:latin typeface="Cambria Math"/>
                        </a:rPr>
                        <m:t>𝑏</m:t>
                      </m:r>
                      <m:r>
                        <a:rPr lang="de-DE" b="0" i="1" smtClean="0">
                          <a:latin typeface="Cambria Math"/>
                        </a:rPr>
                        <m:t>⋅</m:t>
                      </m:r>
                      <m:func>
                        <m:func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68960"/>
                <a:ext cx="2058512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/>
          <p:nvPr/>
        </p:nvCxnSpPr>
        <p:spPr>
          <a:xfrm flipV="1">
            <a:off x="5616116" y="980728"/>
            <a:ext cx="1016182" cy="16602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 flipV="1">
            <a:off x="6632298" y="980728"/>
            <a:ext cx="1612110" cy="15841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Bogen 13"/>
          <p:cNvSpPr/>
          <p:nvPr/>
        </p:nvSpPr>
        <p:spPr>
          <a:xfrm>
            <a:off x="6156206" y="531114"/>
            <a:ext cx="907301" cy="1008112"/>
          </a:xfrm>
          <a:prstGeom prst="arc">
            <a:avLst>
              <a:gd name="adj1" fmla="val 2258641"/>
              <a:gd name="adj2" fmla="val 7292566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>
            <a:off x="6156205" y="531114"/>
            <a:ext cx="907301" cy="1008112"/>
          </a:xfrm>
          <a:prstGeom prst="arc">
            <a:avLst>
              <a:gd name="adj1" fmla="val 2258641"/>
              <a:gd name="adj2" fmla="val 7292566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5628683" y="985419"/>
            <a:ext cx="1016182" cy="16602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 flipV="1">
            <a:off x="6646213" y="989110"/>
            <a:ext cx="1612110" cy="15841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5628684" y="2573286"/>
            <a:ext cx="2629639" cy="676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467544" y="4077072"/>
                <a:ext cx="17642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  <m:r>
                        <a:rPr lang="de-DE" b="0" i="1" smtClean="0">
                          <a:latin typeface="Cambria Math"/>
                        </a:rPr>
                        <m:t>𝐾𝑜𝑠𝑖𝑛𝑢𝑠𝑠𝑎𝑡𝑧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176420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97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4" grpId="1" animBg="1"/>
      <p:bldP spid="16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99738"/>
            <a:ext cx="5391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7175"/>
            <a:ext cx="65055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611730" y="4359318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Sinussatz </a:t>
            </a:r>
            <a:r>
              <a:rPr lang="de-DE" sz="1200" dirty="0" smtClean="0"/>
              <a:t>(oder </a:t>
            </a:r>
            <a:r>
              <a:rPr lang="de-DE" sz="1200" dirty="0" err="1" smtClean="0"/>
              <a:t>Kosinussatz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sp>
        <p:nvSpPr>
          <p:cNvPr id="14" name="Bogen 13"/>
          <p:cNvSpPr/>
          <p:nvPr/>
        </p:nvSpPr>
        <p:spPr>
          <a:xfrm>
            <a:off x="5004069" y="1556792"/>
            <a:ext cx="720059" cy="720080"/>
          </a:xfrm>
          <a:prstGeom prst="arc">
            <a:avLst>
              <a:gd name="adj1" fmla="val 7451063"/>
              <a:gd name="adj2" fmla="val 13769978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>
            <a:off x="4139952" y="2337146"/>
            <a:ext cx="1051502" cy="1008112"/>
          </a:xfrm>
          <a:prstGeom prst="arc">
            <a:avLst>
              <a:gd name="adj1" fmla="val 15571232"/>
              <a:gd name="adj2" fmla="val 1863792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>
            <a:off x="4665703" y="2924944"/>
            <a:ext cx="170649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 flipV="1">
            <a:off x="4283969" y="764704"/>
            <a:ext cx="381734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 flipV="1">
            <a:off x="4305673" y="762967"/>
            <a:ext cx="2088230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611447" y="5445224"/>
            <a:ext cx="135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Kosinussatz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467544" y="5445224"/>
                <a:ext cx="11483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/>
                        <a:ea typeface="Cambria Math"/>
                      </a:rPr>
                      <m:t>∢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𝐴𝐸𝐵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45224"/>
                <a:ext cx="114839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723" t="-1639" b="-1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67544" y="4914561"/>
                <a:ext cx="11439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/>
                        <a:ea typeface="Cambria Math"/>
                      </a:rPr>
                      <m:t>∢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𝐸𝐷𝐴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914561"/>
                <a:ext cx="114390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743" t="-1639" b="-1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67544" y="4343929"/>
                <a:ext cx="6393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𝐸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43929"/>
                <a:ext cx="63934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1611730" y="4914561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Innenwinkelsumme</a:t>
            </a:r>
            <a:endParaRPr lang="de-DE" sz="1200" dirty="0"/>
          </a:p>
        </p:txBody>
      </p:sp>
      <p:sp>
        <p:nvSpPr>
          <p:cNvPr id="24" name="Bogen 23"/>
          <p:cNvSpPr/>
          <p:nvPr/>
        </p:nvSpPr>
        <p:spPr>
          <a:xfrm>
            <a:off x="3945644" y="404664"/>
            <a:ext cx="720059" cy="720080"/>
          </a:xfrm>
          <a:prstGeom prst="arc">
            <a:avLst>
              <a:gd name="adj1" fmla="val 2962530"/>
              <a:gd name="adj2" fmla="val 4961123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 flipH="1" flipV="1">
            <a:off x="4283968" y="764704"/>
            <a:ext cx="1080120" cy="11521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500078" y="2553170"/>
            <a:ext cx="831561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713326" y="2850249"/>
            <a:ext cx="1058474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1604508" y="3973706"/>
            <a:ext cx="131130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615935" y="2562217"/>
            <a:ext cx="867833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500078" y="2850249"/>
            <a:ext cx="90357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9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6" grpId="0" animBg="1"/>
      <p:bldP spid="22" grpId="0"/>
      <p:bldP spid="15" grpId="0"/>
      <p:bldP spid="20" grpId="0"/>
      <p:bldP spid="21" grpId="0"/>
      <p:bldP spid="23" grpId="0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9187"/>
            <a:ext cx="64674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395535" y="2236222"/>
                <a:ext cx="68676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de-DE" dirty="0" smtClean="0"/>
                  <a:t>Scheitelpunkt gegeben -&gt; Scheitelform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𝑦</m:t>
                    </m:r>
                    <m:r>
                      <a:rPr lang="de-DE" b="0" i="1" smtClean="0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𝑎</m:t>
                    </m:r>
                    <m:r>
                      <a:rPr lang="de-DE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de-DE" dirty="0" smtClean="0"/>
                  <a:t>)</a:t>
                </a:r>
                <a:endParaRPr lang="de-DE" dirty="0" smtClean="0"/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236222"/>
                <a:ext cx="686764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22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2583822" y="319187"/>
            <a:ext cx="1340105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83568" y="572574"/>
            <a:ext cx="54006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0282" y="2757954"/>
            <a:ext cx="6170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Aus der Parabelgleichung kennen wir Öffnungsfaktor a.</a:t>
            </a:r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400282" y="3356992"/>
            <a:ext cx="81596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Öffnungsfaktor a und Scheitelkoordinaten in die Scheitelform einsetzen.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Binomische Formel auflösen, Klammer mit a multiplizieren, vereinfachen.</a:t>
            </a:r>
            <a:endParaRPr lang="de-DE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64484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8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04"/>
            <a:ext cx="64674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611240" y="3516397"/>
            <a:ext cx="135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Kosinussatz</a:t>
            </a:r>
            <a:endParaRPr lang="de-DE" sz="1200" dirty="0"/>
          </a:p>
        </p:txBody>
      </p:sp>
      <p:sp>
        <p:nvSpPr>
          <p:cNvPr id="16" name="Bogen 15"/>
          <p:cNvSpPr/>
          <p:nvPr/>
        </p:nvSpPr>
        <p:spPr>
          <a:xfrm>
            <a:off x="6206489" y="2124124"/>
            <a:ext cx="1051502" cy="1008112"/>
          </a:xfrm>
          <a:prstGeom prst="arc">
            <a:avLst>
              <a:gd name="adj1" fmla="val 10757991"/>
              <a:gd name="adj2" fmla="val 1569648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3772899" y="2628180"/>
            <a:ext cx="2959341" cy="87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 flipV="1">
            <a:off x="6372200" y="404664"/>
            <a:ext cx="360040" cy="22322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67054" y="3501008"/>
                <a:ext cx="6338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de-DE" b="0" i="1" smtClean="0">
                              <a:latin typeface="Cambria Math"/>
                            </a:rPr>
                            <m:t>𝐵𝐷</m:t>
                          </m:r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4" y="3501008"/>
                <a:ext cx="633827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/>
          <p:nvPr/>
        </p:nvCxnSpPr>
        <p:spPr>
          <a:xfrm flipH="1">
            <a:off x="3772899" y="404664"/>
            <a:ext cx="2599301" cy="22322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467055" y="1400350"/>
            <a:ext cx="79257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589455" y="1732713"/>
            <a:ext cx="1058474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67055" y="1688382"/>
            <a:ext cx="720570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54" y="3004204"/>
            <a:ext cx="472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3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21" grpId="0"/>
      <p:bldP spid="28" grpId="0" animBg="1"/>
      <p:bldP spid="29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" y="1484784"/>
            <a:ext cx="6467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2543"/>
            <a:ext cx="64579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395535" y="2236222"/>
                <a:ext cx="68676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de-DE" dirty="0" smtClean="0"/>
                  <a:t>Scheitelpunkt gegeben -&gt; Scheitelform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𝑦</m:t>
                    </m:r>
                    <m:r>
                      <a:rPr lang="de-DE" b="0" i="1" smtClean="0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𝑎</m:t>
                    </m:r>
                    <m:r>
                      <a:rPr lang="de-DE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de-DE" dirty="0" smtClean="0"/>
                  <a:t>)</a:t>
                </a:r>
                <a:endParaRPr lang="de-DE" dirty="0" smtClean="0"/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236222"/>
                <a:ext cx="686764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22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2103156" y="533623"/>
            <a:ext cx="1412113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940152" y="533623"/>
            <a:ext cx="79208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0282" y="2757954"/>
            <a:ext cx="3347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Parabel p2 verläuft durch P</a:t>
            </a:r>
            <a:r>
              <a:rPr lang="de-DE" dirty="0" smtClean="0"/>
              <a:t>.</a:t>
            </a:r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400282" y="3356992"/>
            <a:ext cx="6371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Scheitelkoordinaten und P in die Scheitelform einsetzen.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Nach Öffnungsfaktor a auflösen.</a:t>
            </a:r>
            <a:endParaRPr lang="de-DE" dirty="0" smtClean="0"/>
          </a:p>
        </p:txBody>
      </p:sp>
      <p:sp>
        <p:nvSpPr>
          <p:cNvPr id="11" name="Rechteck 10"/>
          <p:cNvSpPr/>
          <p:nvPr/>
        </p:nvSpPr>
        <p:spPr>
          <a:xfrm>
            <a:off x="400282" y="4581128"/>
            <a:ext cx="81596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Öffnungsfaktor a und Scheitelkoordinaten in die Scheitelform einsetzen.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Binomische Formel auflösen, Klammer mit a multiplizieren, vereinfachen.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5712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934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69437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6992"/>
            <a:ext cx="29051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323528" y="2789121"/>
                <a:ext cx="201805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bar>
                      <m:r>
                        <a:rPr lang="de-DE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𝐴𝑐h𝑠𝑒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9121"/>
                <a:ext cx="2018053" cy="401970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23528" y="3573016"/>
                <a:ext cx="251504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de-DE" i="1" smtClean="0">
                              <a:latin typeface="Cambria Math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ba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−</m:t>
                      </m:r>
                      <m:r>
                        <a:rPr lang="de-DE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73016"/>
                <a:ext cx="2515047" cy="401970"/>
              </a:xfrm>
              <a:prstGeom prst="rect">
                <a:avLst/>
              </a:prstGeom>
              <a:blipFill rotWithShape="1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/>
          <p:cNvSpPr/>
          <p:nvPr/>
        </p:nvSpPr>
        <p:spPr>
          <a:xfrm>
            <a:off x="3902732" y="548680"/>
            <a:ext cx="1605372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691680" y="260648"/>
            <a:ext cx="1872208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888994" y="557064"/>
            <a:ext cx="802686" cy="288032"/>
          </a:xfrm>
          <a:prstGeom prst="rect">
            <a:avLst/>
          </a:prstGeom>
          <a:solidFill>
            <a:schemeClr val="accent6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26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E6C08BEF30FC49A4D81BB8FB1B31DF" ma:contentTypeVersion="5" ma:contentTypeDescription="Ein neues Dokument erstellen." ma:contentTypeScope="" ma:versionID="9aa482828ae0bcb73a366822b113c8e2">
  <xsd:schema xmlns:xsd="http://www.w3.org/2001/XMLSchema" xmlns:xs="http://www.w3.org/2001/XMLSchema" xmlns:p="http://schemas.microsoft.com/office/2006/metadata/properties" xmlns:ns2="572ed074-dc41-4cdd-98c5-48a824c09bdd" targetNamespace="http://schemas.microsoft.com/office/2006/metadata/properties" ma:root="true" ma:fieldsID="0530dac984375bb849c78f3b8416507f" ns2:_="">
    <xsd:import namespace="572ed074-dc41-4cdd-98c5-48a824c09b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ed074-dc41-4cdd-98c5-48a824c09b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81FF7D-FAB7-41BC-8708-F85F467B2FF5}"/>
</file>

<file path=customXml/itemProps2.xml><?xml version="1.0" encoding="utf-8"?>
<ds:datastoreItem xmlns:ds="http://schemas.openxmlformats.org/officeDocument/2006/customXml" ds:itemID="{F1EB4354-BE50-4DF2-A084-891DC45B6D0C}"/>
</file>

<file path=customXml/itemProps3.xml><?xml version="1.0" encoding="utf-8"?>
<ds:datastoreItem xmlns:ds="http://schemas.openxmlformats.org/officeDocument/2006/customXml" ds:itemID="{0459171D-0AE0-4BBE-B7B4-5CBEA6D121A4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482</Words>
  <Application>Microsoft Office PowerPoint</Application>
  <PresentationFormat>Bildschirmpräsentation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Slipstream</vt:lpstr>
      <vt:lpstr>Abschlussprüfung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Abschlussprüfung</dc:title>
  <dc:creator>Tin Wing</dc:creator>
  <cp:lastModifiedBy>Tin Wing</cp:lastModifiedBy>
  <cp:revision>23</cp:revision>
  <dcterms:created xsi:type="dcterms:W3CDTF">2012-06-16T18:37:36Z</dcterms:created>
  <dcterms:modified xsi:type="dcterms:W3CDTF">2012-06-16T22:35:13Z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0x01010065E6C08BEF30FC49A4D81BB8FB1B31DF</vt:lpwstr>
  </property>
</Properties>
</file>